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258" r:id="rId4"/>
    <p:sldId id="259" r:id="rId5"/>
    <p:sldId id="262" r:id="rId6"/>
    <p:sldId id="263" r:id="rId7"/>
    <p:sldId id="269" r:id="rId8"/>
    <p:sldId id="270" r:id="rId9"/>
    <p:sldId id="264" r:id="rId10"/>
    <p:sldId id="271" r:id="rId11"/>
    <p:sldId id="267"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53" autoAdjust="0"/>
    <p:restoredTop sz="87909" autoAdjust="0"/>
  </p:normalViewPr>
  <p:slideViewPr>
    <p:cSldViewPr snapToGrid="0">
      <p:cViewPr varScale="1">
        <p:scale>
          <a:sx n="75" d="100"/>
          <a:sy n="75" d="100"/>
        </p:scale>
        <p:origin x="106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瑀婕 陳" userId="c176ebd2e60a71ab" providerId="LiveId" clId="{9683078D-E578-4492-A54C-4A7B70F2CEE7}"/>
    <pc:docChg chg="undo custSel delSld modSld">
      <pc:chgData name="瑀婕 陳" userId="c176ebd2e60a71ab" providerId="LiveId" clId="{9683078D-E578-4492-A54C-4A7B70F2CEE7}" dt="2021-12-02T06:46:18.977" v="363"/>
      <pc:docMkLst>
        <pc:docMk/>
      </pc:docMkLst>
      <pc:sldChg chg="modNotesTx">
        <pc:chgData name="瑀婕 陳" userId="c176ebd2e60a71ab" providerId="LiveId" clId="{9683078D-E578-4492-A54C-4A7B70F2CEE7}" dt="2021-12-01T12:10:23.870" v="185" actId="20577"/>
        <pc:sldMkLst>
          <pc:docMk/>
          <pc:sldMk cId="1694515915" sldId="256"/>
        </pc:sldMkLst>
      </pc:sldChg>
      <pc:sldChg chg="modSp mod modNotesTx">
        <pc:chgData name="瑀婕 陳" userId="c176ebd2e60a71ab" providerId="LiveId" clId="{9683078D-E578-4492-A54C-4A7B70F2CEE7}" dt="2021-12-02T06:46:18.977" v="363"/>
        <pc:sldMkLst>
          <pc:docMk/>
          <pc:sldMk cId="2224337685" sldId="257"/>
        </pc:sldMkLst>
        <pc:spChg chg="mod">
          <ac:chgData name="瑀婕 陳" userId="c176ebd2e60a71ab" providerId="LiveId" clId="{9683078D-E578-4492-A54C-4A7B70F2CEE7}" dt="2021-12-01T12:10:43.061" v="193" actId="12"/>
          <ac:spMkLst>
            <pc:docMk/>
            <pc:sldMk cId="2224337685" sldId="257"/>
            <ac:spMk id="3" creationId="{A91529EF-A009-4928-9706-5DA004CDAB57}"/>
          </ac:spMkLst>
        </pc:spChg>
      </pc:sldChg>
      <pc:sldChg chg="modNotesTx">
        <pc:chgData name="瑀婕 陳" userId="c176ebd2e60a71ab" providerId="LiveId" clId="{9683078D-E578-4492-A54C-4A7B70F2CEE7}" dt="2021-12-01T12:12:47.152" v="217" actId="20577"/>
        <pc:sldMkLst>
          <pc:docMk/>
          <pc:sldMk cId="1059229778" sldId="258"/>
        </pc:sldMkLst>
      </pc:sldChg>
      <pc:sldChg chg="modNotesTx">
        <pc:chgData name="瑀婕 陳" userId="c176ebd2e60a71ab" providerId="LiveId" clId="{9683078D-E578-4492-A54C-4A7B70F2CEE7}" dt="2021-12-01T12:20:00.791" v="228" actId="20577"/>
        <pc:sldMkLst>
          <pc:docMk/>
          <pc:sldMk cId="2279997536" sldId="259"/>
        </pc:sldMkLst>
      </pc:sldChg>
      <pc:sldChg chg="modSp del mod">
        <pc:chgData name="瑀婕 陳" userId="c176ebd2e60a71ab" providerId="LiveId" clId="{9683078D-E578-4492-A54C-4A7B70F2CEE7}" dt="2021-12-01T12:24:40.097" v="298" actId="47"/>
        <pc:sldMkLst>
          <pc:docMk/>
          <pc:sldMk cId="751705610" sldId="260"/>
        </pc:sldMkLst>
        <pc:spChg chg="mod">
          <ac:chgData name="瑀婕 陳" userId="c176ebd2e60a71ab" providerId="LiveId" clId="{9683078D-E578-4492-A54C-4A7B70F2CEE7}" dt="2021-12-01T12:07:36.661" v="103" actId="20577"/>
          <ac:spMkLst>
            <pc:docMk/>
            <pc:sldMk cId="751705610" sldId="260"/>
            <ac:spMk id="3" creationId="{A91529EF-A009-4928-9706-5DA004CDAB57}"/>
          </ac:spMkLst>
        </pc:spChg>
      </pc:sldChg>
      <pc:sldChg chg="modSp mod modNotesTx">
        <pc:chgData name="瑀婕 陳" userId="c176ebd2e60a71ab" providerId="LiveId" clId="{9683078D-E578-4492-A54C-4A7B70F2CEE7}" dt="2021-12-01T12:27:07.945" v="358" actId="20577"/>
        <pc:sldMkLst>
          <pc:docMk/>
          <pc:sldMk cId="161046702" sldId="270"/>
        </pc:sldMkLst>
        <pc:spChg chg="mod">
          <ac:chgData name="瑀婕 陳" userId="c176ebd2e60a71ab" providerId="LiveId" clId="{9683078D-E578-4492-A54C-4A7B70F2CEE7}" dt="2021-12-01T12:08:20.534" v="144" actId="20577"/>
          <ac:spMkLst>
            <pc:docMk/>
            <pc:sldMk cId="161046702" sldId="270"/>
            <ac:spMk id="2" creationId="{7E476E79-EC04-49F9-80CB-0ED56DBFD182}"/>
          </ac:spMkLst>
        </pc:spChg>
        <pc:spChg chg="mod">
          <ac:chgData name="瑀婕 陳" userId="c176ebd2e60a71ab" providerId="LiveId" clId="{9683078D-E578-4492-A54C-4A7B70F2CEE7}" dt="2021-12-01T12:26:41.224" v="303" actId="20577"/>
          <ac:spMkLst>
            <pc:docMk/>
            <pc:sldMk cId="161046702" sldId="270"/>
            <ac:spMk id="3" creationId="{A91529EF-A009-4928-9706-5DA004CDAB57}"/>
          </ac:spMkLst>
        </pc:spChg>
      </pc:sldChg>
      <pc:sldChg chg="modNotesTx">
        <pc:chgData name="瑀婕 陳" userId="c176ebd2e60a71ab" providerId="LiveId" clId="{9683078D-E578-4492-A54C-4A7B70F2CEE7}" dt="2021-12-01T12:24:46.684" v="299" actId="20577"/>
        <pc:sldMkLst>
          <pc:docMk/>
          <pc:sldMk cId="730537651" sldId="271"/>
        </pc:sldMkLst>
      </pc:sldChg>
    </pc:docChg>
  </pc:docChgLst>
  <pc:docChgLst>
    <pc:chgData name="瑀婕 陳" userId="c176ebd2e60a71ab" providerId="LiveId" clId="{A17B82F4-903D-4E2B-BB8E-42EA273DAF73}"/>
    <pc:docChg chg="undo custSel addSld delSld modSld">
      <pc:chgData name="瑀婕 陳" userId="c176ebd2e60a71ab" providerId="LiveId" clId="{A17B82F4-903D-4E2B-BB8E-42EA273DAF73}" dt="2021-11-30T09:41:44.527" v="7058" actId="20577"/>
      <pc:docMkLst>
        <pc:docMk/>
      </pc:docMkLst>
      <pc:sldChg chg="modSp mod">
        <pc:chgData name="瑀婕 陳" userId="c176ebd2e60a71ab" providerId="LiveId" clId="{A17B82F4-903D-4E2B-BB8E-42EA273DAF73}" dt="2021-11-28T12:40:57.711" v="576" actId="5793"/>
        <pc:sldMkLst>
          <pc:docMk/>
          <pc:sldMk cId="2224337685" sldId="257"/>
        </pc:sldMkLst>
        <pc:spChg chg="mod">
          <ac:chgData name="瑀婕 陳" userId="c176ebd2e60a71ab" providerId="LiveId" clId="{A17B82F4-903D-4E2B-BB8E-42EA273DAF73}" dt="2021-11-28T12:40:57.711" v="576" actId="5793"/>
          <ac:spMkLst>
            <pc:docMk/>
            <pc:sldMk cId="2224337685" sldId="257"/>
            <ac:spMk id="3" creationId="{A91529EF-A009-4928-9706-5DA004CDAB57}"/>
          </ac:spMkLst>
        </pc:spChg>
      </pc:sldChg>
      <pc:sldChg chg="modSp mod">
        <pc:chgData name="瑀婕 陳" userId="c176ebd2e60a71ab" providerId="LiveId" clId="{A17B82F4-903D-4E2B-BB8E-42EA273DAF73}" dt="2021-11-28T13:38:24.693" v="1474" actId="20577"/>
        <pc:sldMkLst>
          <pc:docMk/>
          <pc:sldMk cId="1059229778" sldId="258"/>
        </pc:sldMkLst>
        <pc:spChg chg="mod">
          <ac:chgData name="瑀婕 陳" userId="c176ebd2e60a71ab" providerId="LiveId" clId="{A17B82F4-903D-4E2B-BB8E-42EA273DAF73}" dt="2021-11-28T13:38:24.693" v="1474" actId="20577"/>
          <ac:spMkLst>
            <pc:docMk/>
            <pc:sldMk cId="1059229778" sldId="258"/>
            <ac:spMk id="3" creationId="{A91529EF-A009-4928-9706-5DA004CDAB57}"/>
          </ac:spMkLst>
        </pc:spChg>
      </pc:sldChg>
      <pc:sldChg chg="modSp mod">
        <pc:chgData name="瑀婕 陳" userId="c176ebd2e60a71ab" providerId="LiveId" clId="{A17B82F4-903D-4E2B-BB8E-42EA273DAF73}" dt="2021-11-29T12:38:50.287" v="3846" actId="20577"/>
        <pc:sldMkLst>
          <pc:docMk/>
          <pc:sldMk cId="2279997536" sldId="259"/>
        </pc:sldMkLst>
        <pc:spChg chg="mod">
          <ac:chgData name="瑀婕 陳" userId="c176ebd2e60a71ab" providerId="LiveId" clId="{A17B82F4-903D-4E2B-BB8E-42EA273DAF73}" dt="2021-11-28T13:47:12.372" v="1587" actId="20577"/>
          <ac:spMkLst>
            <pc:docMk/>
            <pc:sldMk cId="2279997536" sldId="259"/>
            <ac:spMk id="2" creationId="{7E476E79-EC04-49F9-80CB-0ED56DBFD182}"/>
          </ac:spMkLst>
        </pc:spChg>
        <pc:spChg chg="mod">
          <ac:chgData name="瑀婕 陳" userId="c176ebd2e60a71ab" providerId="LiveId" clId="{A17B82F4-903D-4E2B-BB8E-42EA273DAF73}" dt="2021-11-29T12:38:50.287" v="3846" actId="20577"/>
          <ac:spMkLst>
            <pc:docMk/>
            <pc:sldMk cId="2279997536" sldId="259"/>
            <ac:spMk id="3" creationId="{A91529EF-A009-4928-9706-5DA004CDAB57}"/>
          </ac:spMkLst>
        </pc:spChg>
      </pc:sldChg>
      <pc:sldChg chg="modSp mod">
        <pc:chgData name="瑀婕 陳" userId="c176ebd2e60a71ab" providerId="LiveId" clId="{A17B82F4-903D-4E2B-BB8E-42EA273DAF73}" dt="2021-11-30T04:21:19.567" v="5042" actId="12"/>
        <pc:sldMkLst>
          <pc:docMk/>
          <pc:sldMk cId="751705610" sldId="260"/>
        </pc:sldMkLst>
        <pc:spChg chg="mod">
          <ac:chgData name="瑀婕 陳" userId="c176ebd2e60a71ab" providerId="LiveId" clId="{A17B82F4-903D-4E2B-BB8E-42EA273DAF73}" dt="2021-11-29T17:21:02.396" v="5041" actId="20577"/>
          <ac:spMkLst>
            <pc:docMk/>
            <pc:sldMk cId="751705610" sldId="260"/>
            <ac:spMk id="2" creationId="{7E476E79-EC04-49F9-80CB-0ED56DBFD182}"/>
          </ac:spMkLst>
        </pc:spChg>
        <pc:spChg chg="mod">
          <ac:chgData name="瑀婕 陳" userId="c176ebd2e60a71ab" providerId="LiveId" clId="{A17B82F4-903D-4E2B-BB8E-42EA273DAF73}" dt="2021-11-30T04:21:19.567" v="5042" actId="12"/>
          <ac:spMkLst>
            <pc:docMk/>
            <pc:sldMk cId="751705610" sldId="260"/>
            <ac:spMk id="3" creationId="{A91529EF-A009-4928-9706-5DA004CDAB57}"/>
          </ac:spMkLst>
        </pc:spChg>
      </pc:sldChg>
      <pc:sldChg chg="modSp mod">
        <pc:chgData name="瑀婕 陳" userId="c176ebd2e60a71ab" providerId="LiveId" clId="{A17B82F4-903D-4E2B-BB8E-42EA273DAF73}" dt="2021-11-30T09:41:44.527" v="7058" actId="20577"/>
        <pc:sldMkLst>
          <pc:docMk/>
          <pc:sldMk cId="2425750524" sldId="261"/>
        </pc:sldMkLst>
        <pc:spChg chg="mod">
          <ac:chgData name="瑀婕 陳" userId="c176ebd2e60a71ab" providerId="LiveId" clId="{A17B82F4-903D-4E2B-BB8E-42EA273DAF73}" dt="2021-11-30T09:41:44.527" v="7058" actId="20577"/>
          <ac:spMkLst>
            <pc:docMk/>
            <pc:sldMk cId="2425750524" sldId="261"/>
            <ac:spMk id="3" creationId="{A91529EF-A009-4928-9706-5DA004CDAB57}"/>
          </ac:spMkLst>
        </pc:spChg>
      </pc:sldChg>
      <pc:sldChg chg="addSp modSp mod">
        <pc:chgData name="瑀婕 陳" userId="c176ebd2e60a71ab" providerId="LiveId" clId="{A17B82F4-903D-4E2B-BB8E-42EA273DAF73}" dt="2021-11-28T13:53:49.743" v="1925" actId="1076"/>
        <pc:sldMkLst>
          <pc:docMk/>
          <pc:sldMk cId="315087402" sldId="262"/>
        </pc:sldMkLst>
        <pc:spChg chg="mod">
          <ac:chgData name="瑀婕 陳" userId="c176ebd2e60a71ab" providerId="LiveId" clId="{A17B82F4-903D-4E2B-BB8E-42EA273DAF73}" dt="2021-11-28T13:47:02.312" v="1585" actId="20577"/>
          <ac:spMkLst>
            <pc:docMk/>
            <pc:sldMk cId="315087402" sldId="262"/>
            <ac:spMk id="2" creationId="{7E476E79-EC04-49F9-80CB-0ED56DBFD182}"/>
          </ac:spMkLst>
        </pc:spChg>
        <pc:spChg chg="mod">
          <ac:chgData name="瑀婕 陳" userId="c176ebd2e60a71ab" providerId="LiveId" clId="{A17B82F4-903D-4E2B-BB8E-42EA273DAF73}" dt="2021-11-28T13:53:21.141" v="1917" actId="20577"/>
          <ac:spMkLst>
            <pc:docMk/>
            <pc:sldMk cId="315087402" sldId="262"/>
            <ac:spMk id="3" creationId="{A91529EF-A009-4928-9706-5DA004CDAB57}"/>
          </ac:spMkLst>
        </pc:spChg>
        <pc:picChg chg="add mod">
          <ac:chgData name="瑀婕 陳" userId="c176ebd2e60a71ab" providerId="LiveId" clId="{A17B82F4-903D-4E2B-BB8E-42EA273DAF73}" dt="2021-11-28T13:53:49.743" v="1925" actId="1076"/>
          <ac:picMkLst>
            <pc:docMk/>
            <pc:sldMk cId="315087402" sldId="262"/>
            <ac:picMk id="5" creationId="{CFB29190-F4CD-4D55-9036-C0192EFFE31D}"/>
          </ac:picMkLst>
        </pc:picChg>
      </pc:sldChg>
      <pc:sldChg chg="modSp mod modNotesTx">
        <pc:chgData name="瑀婕 陳" userId="c176ebd2e60a71ab" providerId="LiveId" clId="{A17B82F4-903D-4E2B-BB8E-42EA273DAF73}" dt="2021-11-29T12:15:17.897" v="3385" actId="20577"/>
        <pc:sldMkLst>
          <pc:docMk/>
          <pc:sldMk cId="2200353019" sldId="263"/>
        </pc:sldMkLst>
        <pc:spChg chg="mod">
          <ac:chgData name="瑀婕 陳" userId="c176ebd2e60a71ab" providerId="LiveId" clId="{A17B82F4-903D-4E2B-BB8E-42EA273DAF73}" dt="2021-11-28T13:56:44.381" v="1934" actId="20577"/>
          <ac:spMkLst>
            <pc:docMk/>
            <pc:sldMk cId="2200353019" sldId="263"/>
            <ac:spMk id="2" creationId="{7E476E79-EC04-49F9-80CB-0ED56DBFD182}"/>
          </ac:spMkLst>
        </pc:spChg>
        <pc:spChg chg="mod">
          <ac:chgData name="瑀婕 陳" userId="c176ebd2e60a71ab" providerId="LiveId" clId="{A17B82F4-903D-4E2B-BB8E-42EA273DAF73}" dt="2021-11-29T12:15:17.897" v="3385" actId="20577"/>
          <ac:spMkLst>
            <pc:docMk/>
            <pc:sldMk cId="2200353019" sldId="263"/>
            <ac:spMk id="3" creationId="{A91529EF-A009-4928-9706-5DA004CDAB57}"/>
          </ac:spMkLst>
        </pc:spChg>
      </pc:sldChg>
      <pc:sldChg chg="modSp mod modNotesTx">
        <pc:chgData name="瑀婕 陳" userId="c176ebd2e60a71ab" providerId="LiveId" clId="{A17B82F4-903D-4E2B-BB8E-42EA273DAF73}" dt="2021-11-29T16:59:46.679" v="5025" actId="255"/>
        <pc:sldMkLst>
          <pc:docMk/>
          <pc:sldMk cId="2872056834" sldId="264"/>
        </pc:sldMkLst>
        <pc:spChg chg="mod">
          <ac:chgData name="瑀婕 陳" userId="c176ebd2e60a71ab" providerId="LiveId" clId="{A17B82F4-903D-4E2B-BB8E-42EA273DAF73}" dt="2021-11-28T13:56:48.992" v="1942" actId="20577"/>
          <ac:spMkLst>
            <pc:docMk/>
            <pc:sldMk cId="2872056834" sldId="264"/>
            <ac:spMk id="2" creationId="{7E476E79-EC04-49F9-80CB-0ED56DBFD182}"/>
          </ac:spMkLst>
        </pc:spChg>
        <pc:spChg chg="mod">
          <ac:chgData name="瑀婕 陳" userId="c176ebd2e60a71ab" providerId="LiveId" clId="{A17B82F4-903D-4E2B-BB8E-42EA273DAF73}" dt="2021-11-29T16:59:46.679" v="5025" actId="255"/>
          <ac:spMkLst>
            <pc:docMk/>
            <pc:sldMk cId="2872056834" sldId="264"/>
            <ac:spMk id="3" creationId="{A91529EF-A009-4928-9706-5DA004CDAB57}"/>
          </ac:spMkLst>
        </pc:spChg>
      </pc:sldChg>
      <pc:sldChg chg="del">
        <pc:chgData name="瑀婕 陳" userId="c176ebd2e60a71ab" providerId="LiveId" clId="{A17B82F4-903D-4E2B-BB8E-42EA273DAF73}" dt="2021-11-28T13:57:06.315" v="1969" actId="47"/>
        <pc:sldMkLst>
          <pc:docMk/>
          <pc:sldMk cId="294820357" sldId="265"/>
        </pc:sldMkLst>
      </pc:sldChg>
      <pc:sldChg chg="del">
        <pc:chgData name="瑀婕 陳" userId="c176ebd2e60a71ab" providerId="LiveId" clId="{A17B82F4-903D-4E2B-BB8E-42EA273DAF73}" dt="2021-11-29T17:20:25.895" v="5026" actId="47"/>
        <pc:sldMkLst>
          <pc:docMk/>
          <pc:sldMk cId="704273085" sldId="266"/>
        </pc:sldMkLst>
      </pc:sldChg>
      <pc:sldChg chg="addSp delSp modSp mod modNotesTx">
        <pc:chgData name="瑀婕 陳" userId="c176ebd2e60a71ab" providerId="LiveId" clId="{A17B82F4-903D-4E2B-BB8E-42EA273DAF73}" dt="2021-11-30T07:58:25.713" v="5988" actId="20577"/>
        <pc:sldMkLst>
          <pc:docMk/>
          <pc:sldMk cId="2282321656" sldId="267"/>
        </pc:sldMkLst>
        <pc:spChg chg="mod">
          <ac:chgData name="瑀婕 陳" userId="c176ebd2e60a71ab" providerId="LiveId" clId="{A17B82F4-903D-4E2B-BB8E-42EA273DAF73}" dt="2021-11-30T07:20:15.372" v="5501" actId="20577"/>
          <ac:spMkLst>
            <pc:docMk/>
            <pc:sldMk cId="2282321656" sldId="267"/>
            <ac:spMk id="2" creationId="{7E476E79-EC04-49F9-80CB-0ED56DBFD182}"/>
          </ac:spMkLst>
        </pc:spChg>
        <pc:spChg chg="mod">
          <ac:chgData name="瑀婕 陳" userId="c176ebd2e60a71ab" providerId="LiveId" clId="{A17B82F4-903D-4E2B-BB8E-42EA273DAF73}" dt="2021-11-30T07:58:12.051" v="5967" actId="20577"/>
          <ac:spMkLst>
            <pc:docMk/>
            <pc:sldMk cId="2282321656" sldId="267"/>
            <ac:spMk id="3" creationId="{A91529EF-A009-4928-9706-5DA004CDAB57}"/>
          </ac:spMkLst>
        </pc:spChg>
        <pc:grpChg chg="add mod">
          <ac:chgData name="瑀婕 陳" userId="c176ebd2e60a71ab" providerId="LiveId" clId="{A17B82F4-903D-4E2B-BB8E-42EA273DAF73}" dt="2021-11-30T07:39:12.961" v="5740" actId="1076"/>
          <ac:grpSpMkLst>
            <pc:docMk/>
            <pc:sldMk cId="2282321656" sldId="267"/>
            <ac:grpSpMk id="14" creationId="{76A53873-3CD0-4300-ADC7-6F655AF74366}"/>
          </ac:grpSpMkLst>
        </pc:grpChg>
        <pc:picChg chg="add mod modCrop">
          <ac:chgData name="瑀婕 陳" userId="c176ebd2e60a71ab" providerId="LiveId" clId="{A17B82F4-903D-4E2B-BB8E-42EA273DAF73}" dt="2021-11-30T07:39:06.343" v="5739" actId="164"/>
          <ac:picMkLst>
            <pc:docMk/>
            <pc:sldMk cId="2282321656" sldId="267"/>
            <ac:picMk id="5" creationId="{DFA75F8D-99AC-4196-B935-7BECEA807B03}"/>
          </ac:picMkLst>
        </pc:picChg>
        <pc:picChg chg="add mod ord">
          <ac:chgData name="瑀婕 陳" userId="c176ebd2e60a71ab" providerId="LiveId" clId="{A17B82F4-903D-4E2B-BB8E-42EA273DAF73}" dt="2021-11-30T07:39:06.343" v="5739" actId="164"/>
          <ac:picMkLst>
            <pc:docMk/>
            <pc:sldMk cId="2282321656" sldId="267"/>
            <ac:picMk id="7" creationId="{9EA70F16-66FB-460B-99F7-DA1525C8721E}"/>
          </ac:picMkLst>
        </pc:picChg>
        <pc:picChg chg="add mod">
          <ac:chgData name="瑀婕 陳" userId="c176ebd2e60a71ab" providerId="LiveId" clId="{A17B82F4-903D-4E2B-BB8E-42EA273DAF73}" dt="2021-11-30T07:39:06.343" v="5739" actId="164"/>
          <ac:picMkLst>
            <pc:docMk/>
            <pc:sldMk cId="2282321656" sldId="267"/>
            <ac:picMk id="9" creationId="{9E070873-DD63-4CC3-839E-7E0138977CB2}"/>
          </ac:picMkLst>
        </pc:picChg>
        <pc:picChg chg="add del mod">
          <ac:chgData name="瑀婕 陳" userId="c176ebd2e60a71ab" providerId="LiveId" clId="{A17B82F4-903D-4E2B-BB8E-42EA273DAF73}" dt="2021-11-30T07:38:45.605" v="5735" actId="931"/>
          <ac:picMkLst>
            <pc:docMk/>
            <pc:sldMk cId="2282321656" sldId="267"/>
            <ac:picMk id="11" creationId="{B029CBE2-A14F-4BE0-BF64-6615B3258D0D}"/>
          </ac:picMkLst>
        </pc:picChg>
        <pc:picChg chg="add mod">
          <ac:chgData name="瑀婕 陳" userId="c176ebd2e60a71ab" providerId="LiveId" clId="{A17B82F4-903D-4E2B-BB8E-42EA273DAF73}" dt="2021-11-30T07:39:06.343" v="5739" actId="164"/>
          <ac:picMkLst>
            <pc:docMk/>
            <pc:sldMk cId="2282321656" sldId="267"/>
            <ac:picMk id="13" creationId="{BF080ABD-AE17-449E-99D5-FE6F9B8D494C}"/>
          </ac:picMkLst>
        </pc:picChg>
      </pc:sldChg>
      <pc:sldChg chg="modSp del mod">
        <pc:chgData name="瑀婕 陳" userId="c176ebd2e60a71ab" providerId="LiveId" clId="{A17B82F4-903D-4E2B-BB8E-42EA273DAF73}" dt="2021-11-30T09:36:27.559" v="6635" actId="47"/>
        <pc:sldMkLst>
          <pc:docMk/>
          <pc:sldMk cId="3965622831" sldId="268"/>
        </pc:sldMkLst>
        <pc:spChg chg="mod">
          <ac:chgData name="瑀婕 陳" userId="c176ebd2e60a71ab" providerId="LiveId" clId="{A17B82F4-903D-4E2B-BB8E-42EA273DAF73}" dt="2021-11-30T05:32:02.129" v="5046" actId="12"/>
          <ac:spMkLst>
            <pc:docMk/>
            <pc:sldMk cId="3965622831" sldId="268"/>
            <ac:spMk id="3" creationId="{A91529EF-A009-4928-9706-5DA004CDAB57}"/>
          </ac:spMkLst>
        </pc:spChg>
      </pc:sldChg>
      <pc:sldChg chg="modSp add mod">
        <pc:chgData name="瑀婕 陳" userId="c176ebd2e60a71ab" providerId="LiveId" clId="{A17B82F4-903D-4E2B-BB8E-42EA273DAF73}" dt="2021-11-29T12:33:45.264" v="3718" actId="20577"/>
        <pc:sldMkLst>
          <pc:docMk/>
          <pc:sldMk cId="44241718" sldId="269"/>
        </pc:sldMkLst>
        <pc:spChg chg="mod">
          <ac:chgData name="瑀婕 陳" userId="c176ebd2e60a71ab" providerId="LiveId" clId="{A17B82F4-903D-4E2B-BB8E-42EA273DAF73}" dt="2021-11-29T12:33:45.264" v="3718" actId="20577"/>
          <ac:spMkLst>
            <pc:docMk/>
            <pc:sldMk cId="44241718" sldId="269"/>
            <ac:spMk id="3" creationId="{A91529EF-A009-4928-9706-5DA004CDAB57}"/>
          </ac:spMkLst>
        </pc:spChg>
      </pc:sldChg>
      <pc:sldChg chg="modSp add mod">
        <pc:chgData name="瑀婕 陳" userId="c176ebd2e60a71ab" providerId="LiveId" clId="{A17B82F4-903D-4E2B-BB8E-42EA273DAF73}" dt="2021-11-29T12:26:38.139" v="3706" actId="20577"/>
        <pc:sldMkLst>
          <pc:docMk/>
          <pc:sldMk cId="161046702" sldId="270"/>
        </pc:sldMkLst>
        <pc:spChg chg="mod">
          <ac:chgData name="瑀婕 陳" userId="c176ebd2e60a71ab" providerId="LiveId" clId="{A17B82F4-903D-4E2B-BB8E-42EA273DAF73}" dt="2021-11-29T12:26:38.139" v="3706" actId="20577"/>
          <ac:spMkLst>
            <pc:docMk/>
            <pc:sldMk cId="161046702" sldId="270"/>
            <ac:spMk id="3" creationId="{A91529EF-A009-4928-9706-5DA004CDAB57}"/>
          </ac:spMkLst>
        </pc:spChg>
      </pc:sldChg>
      <pc:sldChg chg="add del">
        <pc:chgData name="瑀婕 陳" userId="c176ebd2e60a71ab" providerId="LiveId" clId="{A17B82F4-903D-4E2B-BB8E-42EA273DAF73}" dt="2021-11-29T13:48:30.413" v="5024" actId="47"/>
        <pc:sldMkLst>
          <pc:docMk/>
          <pc:sldMk cId="671878436" sldId="271"/>
        </pc:sldMkLst>
      </pc:sldChg>
      <pc:sldChg chg="addSp modSp add mod modNotesTx">
        <pc:chgData name="瑀婕 陳" userId="c176ebd2e60a71ab" providerId="LiveId" clId="{A17B82F4-903D-4E2B-BB8E-42EA273DAF73}" dt="2021-11-30T07:49:48.451" v="5757" actId="20577"/>
        <pc:sldMkLst>
          <pc:docMk/>
          <pc:sldMk cId="730537651" sldId="271"/>
        </pc:sldMkLst>
        <pc:spChg chg="mod">
          <ac:chgData name="瑀婕 陳" userId="c176ebd2e60a71ab" providerId="LiveId" clId="{A17B82F4-903D-4E2B-BB8E-42EA273DAF73}" dt="2021-11-30T07:20:04.647" v="5487" actId="20577"/>
          <ac:spMkLst>
            <pc:docMk/>
            <pc:sldMk cId="730537651" sldId="271"/>
            <ac:spMk id="2" creationId="{7E476E79-EC04-49F9-80CB-0ED56DBFD182}"/>
          </ac:spMkLst>
        </pc:spChg>
        <pc:spChg chg="mod">
          <ac:chgData name="瑀婕 陳" userId="c176ebd2e60a71ab" providerId="LiveId" clId="{A17B82F4-903D-4E2B-BB8E-42EA273DAF73}" dt="2021-11-30T07:49:48.451" v="5757" actId="20577"/>
          <ac:spMkLst>
            <pc:docMk/>
            <pc:sldMk cId="730537651" sldId="271"/>
            <ac:spMk id="3" creationId="{A91529EF-A009-4928-9706-5DA004CDAB57}"/>
          </ac:spMkLst>
        </pc:spChg>
        <pc:picChg chg="add mod modCrop">
          <ac:chgData name="瑀婕 陳" userId="c176ebd2e60a71ab" providerId="LiveId" clId="{A17B82F4-903D-4E2B-BB8E-42EA273DAF73}" dt="2021-11-30T07:19:51.425" v="5471" actId="1076"/>
          <ac:picMkLst>
            <pc:docMk/>
            <pc:sldMk cId="730537651" sldId="271"/>
            <ac:picMk id="5" creationId="{27B987E1-8924-4880-B83C-FB5D56BEF4BE}"/>
          </ac:picMkLst>
        </pc:picChg>
      </pc:sldChg>
      <pc:sldChg chg="new del">
        <pc:chgData name="瑀婕 陳" userId="c176ebd2e60a71ab" providerId="LiveId" clId="{A17B82F4-903D-4E2B-BB8E-42EA273DAF73}" dt="2021-11-29T12:53:06.525" v="4334" actId="680"/>
        <pc:sldMkLst>
          <pc:docMk/>
          <pc:sldMk cId="3050957603" sldId="272"/>
        </pc:sldMkLst>
      </pc:sldChg>
      <pc:sldChg chg="new del">
        <pc:chgData name="瑀婕 陳" userId="c176ebd2e60a71ab" providerId="LiveId" clId="{A17B82F4-903D-4E2B-BB8E-42EA273DAF73}" dt="2021-11-29T12:54:45.663" v="4412" actId="680"/>
        <pc:sldMkLst>
          <pc:docMk/>
          <pc:sldMk cId="4127238082" sldId="272"/>
        </pc:sldMkLst>
      </pc:sldChg>
      <pc:sldChg chg="new del">
        <pc:chgData name="瑀婕 陳" userId="c176ebd2e60a71ab" providerId="LiveId" clId="{A17B82F4-903D-4E2B-BB8E-42EA273DAF73}" dt="2021-11-29T12:53:04.021" v="4332" actId="680"/>
        <pc:sldMkLst>
          <pc:docMk/>
          <pc:sldMk cId="4141291746"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EBC5F2-05BD-4623-9252-F969C30846CE}" type="datetimeFigureOut">
              <a:rPr lang="zh-TW" altLang="en-US" smtClean="0"/>
              <a:t>2021/12/2</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210A8B-F897-4203-8A5C-49D1915D6CF5}" type="slidenum">
              <a:rPr lang="zh-TW" altLang="en-US" smtClean="0"/>
              <a:t>‹#›</a:t>
            </a:fld>
            <a:endParaRPr lang="zh-TW" altLang="en-US"/>
          </a:p>
        </p:txBody>
      </p:sp>
    </p:spTree>
    <p:extLst>
      <p:ext uri="{BB962C8B-B14F-4D97-AF65-F5344CB8AC3E}">
        <p14:creationId xmlns:p14="http://schemas.microsoft.com/office/powerpoint/2010/main" val="2962841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zhtw.reoveme.com/%E7%B2%BE%E7%A5%9E%E8%97%A5%E7%89%A9%E6%8C%87%E5%8D%97/"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zhtw.reoveme.com/%E5%92%96%E5%95%A1%E5%9B%A0%E4%BE%86%E8%87%AA%E5%93%AA%E9%87%8C%E5%92%8C%E5%90%84%E7%A8%AE%E7%94%A8%E9%80%94/" TargetMode="External"/><Relationship Id="rId4" Type="http://schemas.openxmlformats.org/officeDocument/2006/relationships/hyperlink" Target="https://zhtw.reoveme.com/%E4%B8%AD%E6%AF%92%E6%98%AF%E4%BB%80%E9%BA%BC%E6%84%8F%E6%80%9D%EF%BC%9F/"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n.wikipedia.org/wiki/Scientific_control"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en.wikipedia.org/wiki/Placebo"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這個研究使用駕駛模擬器研究精神活性物質對駕駛行為操縱水平的影響</a:t>
            </a:r>
          </a:p>
        </p:txBody>
      </p:sp>
      <p:sp>
        <p:nvSpPr>
          <p:cNvPr id="4" name="投影片編號版面配置區 3"/>
          <p:cNvSpPr>
            <a:spLocks noGrp="1"/>
          </p:cNvSpPr>
          <p:nvPr>
            <p:ph type="sldNum" sz="quarter" idx="5"/>
          </p:nvPr>
        </p:nvSpPr>
        <p:spPr/>
        <p:txBody>
          <a:bodyPr/>
          <a:lstStyle/>
          <a:p>
            <a:fld id="{24210A8B-F897-4203-8A5C-49D1915D6CF5}" type="slidenum">
              <a:rPr lang="zh-TW" altLang="en-US" smtClean="0"/>
              <a:t>1</a:t>
            </a:fld>
            <a:endParaRPr lang="zh-TW" altLang="en-US"/>
          </a:p>
        </p:txBody>
      </p:sp>
    </p:spTree>
    <p:extLst>
      <p:ext uri="{BB962C8B-B14F-4D97-AF65-F5344CB8AC3E}">
        <p14:creationId xmlns:p14="http://schemas.microsoft.com/office/powerpoint/2010/main" val="3024204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在安慰劑飲料條件下，在超車時與前方車輛的</a:t>
            </a:r>
            <a:r>
              <a:rPr lang="en-US" altLang="zh-TW" dirty="0"/>
              <a:t>THW</a:t>
            </a:r>
            <a:r>
              <a:rPr lang="zh-TW" altLang="en-US" dirty="0"/>
              <a:t>顯著大於酒精飲料。</a:t>
            </a:r>
            <a:r>
              <a:rPr lang="en-US" altLang="zh-TW" dirty="0"/>
              <a:t>(</a:t>
            </a:r>
            <a:r>
              <a:rPr lang="zh-TW" altLang="en-US" dirty="0"/>
              <a:t>表示更安全</a:t>
            </a:r>
            <a:r>
              <a:rPr lang="en-US" altLang="zh-TW" dirty="0"/>
              <a:t>)</a:t>
            </a:r>
          </a:p>
          <a:p>
            <a:endParaRPr lang="zh-TW" altLang="en-US" dirty="0"/>
          </a:p>
        </p:txBody>
      </p:sp>
      <p:sp>
        <p:nvSpPr>
          <p:cNvPr id="4" name="投影片編號版面配置區 3"/>
          <p:cNvSpPr>
            <a:spLocks noGrp="1"/>
          </p:cNvSpPr>
          <p:nvPr>
            <p:ph type="sldNum" sz="quarter" idx="5"/>
          </p:nvPr>
        </p:nvSpPr>
        <p:spPr/>
        <p:txBody>
          <a:bodyPr/>
          <a:lstStyle/>
          <a:p>
            <a:fld id="{24210A8B-F897-4203-8A5C-49D1915D6CF5}" type="slidenum">
              <a:rPr lang="zh-TW" altLang="en-US" smtClean="0"/>
              <a:t>11</a:t>
            </a:fld>
            <a:endParaRPr lang="zh-TW" altLang="en-US"/>
          </a:p>
        </p:txBody>
      </p:sp>
    </p:spTree>
    <p:extLst>
      <p:ext uri="{BB962C8B-B14F-4D97-AF65-F5344CB8AC3E}">
        <p14:creationId xmlns:p14="http://schemas.microsoft.com/office/powerpoint/2010/main" val="1072229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b="0" i="0" dirty="0">
                <a:solidFill>
                  <a:srgbClr val="4F5254"/>
                </a:solidFill>
                <a:effectLst/>
                <a:latin typeface="Roboto" panose="02000000000000000000" pitchFamily="2" charset="0"/>
              </a:rPr>
              <a:t>也被稱為</a:t>
            </a:r>
            <a:r>
              <a:rPr lang="zh-TW" altLang="en-US" b="0" i="0" u="none" strike="noStrike" dirty="0">
                <a:solidFill>
                  <a:srgbClr val="1FB9FB"/>
                </a:solidFill>
                <a:effectLst/>
                <a:latin typeface="Roboto" panose="02000000000000000000" pitchFamily="2" charset="0"/>
                <a:hlinkClick r:id="rId3"/>
              </a:rPr>
              <a:t>精神藥物</a:t>
            </a:r>
            <a:r>
              <a:rPr lang="zh-TW" altLang="en-US" b="0" i="0" dirty="0">
                <a:solidFill>
                  <a:srgbClr val="4F5254"/>
                </a:solidFill>
                <a:effectLst/>
                <a:latin typeface="Roboto" panose="02000000000000000000" pitchFamily="2" charset="0"/>
              </a:rPr>
              <a:t> ，是一個適用於化學物質的術語，通過影響大腦和神經系統的工作方式來改變人的精神狀態。 這可能導致</a:t>
            </a:r>
            <a:r>
              <a:rPr lang="zh-TW" altLang="en-US" b="0" i="0" u="none" strike="noStrike" dirty="0">
                <a:solidFill>
                  <a:srgbClr val="1FB9FB"/>
                </a:solidFill>
                <a:effectLst/>
                <a:latin typeface="Roboto" panose="02000000000000000000" pitchFamily="2" charset="0"/>
                <a:hlinkClick r:id="rId4"/>
              </a:rPr>
              <a:t>中毒</a:t>
            </a:r>
            <a:r>
              <a:rPr lang="zh-TW" altLang="en-US" b="0" i="0" dirty="0">
                <a:solidFill>
                  <a:srgbClr val="4F5254"/>
                </a:solidFill>
                <a:effectLst/>
                <a:latin typeface="Roboto" panose="02000000000000000000" pitchFamily="2" charset="0"/>
              </a:rPr>
              <a:t> ，這往往是人們選擇服用精神藥物的主要原因。 使用精神活性物質的人所經歷的腦功能變化會影響他們的感知，情緒和</a:t>
            </a:r>
            <a:r>
              <a:rPr lang="en-US" altLang="zh-TW" b="0" i="0" dirty="0">
                <a:solidFill>
                  <a:srgbClr val="4F5254"/>
                </a:solidFill>
                <a:effectLst/>
                <a:latin typeface="Roboto" panose="02000000000000000000" pitchFamily="2" charset="0"/>
              </a:rPr>
              <a:t>/</a:t>
            </a:r>
            <a:r>
              <a:rPr lang="zh-TW" altLang="en-US" b="0" i="0" dirty="0">
                <a:solidFill>
                  <a:srgbClr val="4F5254"/>
                </a:solidFill>
                <a:effectLst/>
                <a:latin typeface="Roboto" panose="02000000000000000000" pitchFamily="2" charset="0"/>
              </a:rPr>
              <a:t>或意識。</a:t>
            </a:r>
            <a:endParaRPr lang="en-US" altLang="zh-TW" b="0" i="0" dirty="0">
              <a:solidFill>
                <a:srgbClr val="4F5254"/>
              </a:solidFill>
              <a:effectLst/>
              <a:latin typeface="Roboto" panose="02000000000000000000" pitchFamily="2" charset="0"/>
            </a:endParaRPr>
          </a:p>
          <a:p>
            <a:r>
              <a:rPr lang="zh-TW" altLang="en-US" b="0" i="0">
                <a:solidFill>
                  <a:srgbClr val="4F5254"/>
                </a:solidFill>
                <a:effectLst/>
                <a:latin typeface="Roboto" panose="02000000000000000000" pitchFamily="2" charset="0"/>
              </a:rPr>
              <a:t>精神活性物質存在於許多藥物，酒精，非法和娛樂性藥物，以及一些植物甚至動物中。 酒精和</a:t>
            </a:r>
            <a:r>
              <a:rPr lang="zh-TW" altLang="en-US" b="0" i="0" u="none" strike="noStrike">
                <a:solidFill>
                  <a:srgbClr val="1FB9FB"/>
                </a:solidFill>
                <a:effectLst/>
                <a:latin typeface="Roboto" panose="02000000000000000000" pitchFamily="2" charset="0"/>
                <a:hlinkClick r:id="rId5"/>
              </a:rPr>
              <a:t>咖啡因</a:t>
            </a:r>
            <a:r>
              <a:rPr lang="zh-TW" altLang="en-US" b="0" i="0">
                <a:solidFill>
                  <a:srgbClr val="4F5254"/>
                </a:solidFill>
                <a:effectLst/>
                <a:latin typeface="Roboto" panose="02000000000000000000" pitchFamily="2" charset="0"/>
              </a:rPr>
              <a:t>是人們最常用來改變精神狀態的精神藥物。 這些藥物在法律上是可用的，但如果被過量使用，仍然可能對身體和心理都有害。</a:t>
            </a:r>
            <a:endParaRPr lang="zh-TW" altLang="en-US" dirty="0"/>
          </a:p>
        </p:txBody>
      </p:sp>
      <p:sp>
        <p:nvSpPr>
          <p:cNvPr id="4" name="投影片編號版面配置區 3"/>
          <p:cNvSpPr>
            <a:spLocks noGrp="1"/>
          </p:cNvSpPr>
          <p:nvPr>
            <p:ph type="sldNum" sz="quarter" idx="5"/>
          </p:nvPr>
        </p:nvSpPr>
        <p:spPr/>
        <p:txBody>
          <a:bodyPr/>
          <a:lstStyle/>
          <a:p>
            <a:fld id="{24210A8B-F897-4203-8A5C-49D1915D6CF5}" type="slidenum">
              <a:rPr lang="zh-TW" altLang="en-US" smtClean="0"/>
              <a:t>2</a:t>
            </a:fld>
            <a:endParaRPr lang="zh-TW" altLang="en-US"/>
          </a:p>
        </p:txBody>
      </p:sp>
    </p:spTree>
    <p:extLst>
      <p:ext uri="{BB962C8B-B14F-4D97-AF65-F5344CB8AC3E}">
        <p14:creationId xmlns:p14="http://schemas.microsoft.com/office/powerpoint/2010/main" val="1286154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gn="l"/>
            <a:r>
              <a:rPr lang="en-US" altLang="zh-TW" dirty="0"/>
              <a:t>THW</a:t>
            </a:r>
            <a:r>
              <a:rPr lang="zh-TW" altLang="en-US" dirty="0"/>
              <a:t>：</a:t>
            </a:r>
            <a:r>
              <a:rPr lang="zh-TW" altLang="en-US" b="0" i="0" dirty="0">
                <a:solidFill>
                  <a:srgbClr val="FF3300"/>
                </a:solidFill>
                <a:effectLst/>
                <a:latin typeface="Times" panose="02020603050405020304" pitchFamily="18" charset="0"/>
              </a:rPr>
              <a:t>兩車車頭通過道路某</a:t>
            </a:r>
            <a:r>
              <a:rPr lang="zh-TW" altLang="en-US" b="0" i="0" dirty="0">
                <a:solidFill>
                  <a:srgbClr val="000000"/>
                </a:solidFill>
                <a:effectLst/>
                <a:latin typeface="Times" panose="02020603050405020304" pitchFamily="18" charset="0"/>
              </a:rPr>
              <a:t>一點之時間間隔</a:t>
            </a:r>
            <a:endParaRPr lang="en-US" altLang="zh-TW" dirty="0"/>
          </a:p>
          <a:p>
            <a:endParaRPr lang="en-US" altLang="zh-TW" dirty="0"/>
          </a:p>
          <a:p>
            <a:r>
              <a:rPr lang="zh-TW" altLang="en-US" dirty="0"/>
              <a:t>安慰劑：</a:t>
            </a:r>
            <a:r>
              <a:rPr lang="zh-TW" altLang="en-US" b="0" i="0" dirty="0">
                <a:solidFill>
                  <a:srgbClr val="000000"/>
                </a:solidFill>
                <a:effectLst/>
                <a:latin typeface="標楷體" panose="03000509000000000000" pitchFamily="65" charset="-120"/>
                <a:ea typeface="標楷體" panose="03000509000000000000" pitchFamily="65" charset="-120"/>
              </a:rPr>
              <a:t>外觀和試驗用藥完全相同，但並不具備藥物的成分</a:t>
            </a:r>
            <a:endParaRPr lang="zh-TW" altLang="en-US" dirty="0"/>
          </a:p>
        </p:txBody>
      </p:sp>
      <p:sp>
        <p:nvSpPr>
          <p:cNvPr id="4" name="投影片編號版面配置區 3"/>
          <p:cNvSpPr>
            <a:spLocks noGrp="1"/>
          </p:cNvSpPr>
          <p:nvPr>
            <p:ph type="sldNum" sz="quarter" idx="5"/>
          </p:nvPr>
        </p:nvSpPr>
        <p:spPr/>
        <p:txBody>
          <a:bodyPr/>
          <a:lstStyle/>
          <a:p>
            <a:fld id="{24210A8B-F897-4203-8A5C-49D1915D6CF5}" type="slidenum">
              <a:rPr lang="zh-TW" altLang="en-US" smtClean="0"/>
              <a:t>3</a:t>
            </a:fld>
            <a:endParaRPr lang="zh-TW" altLang="en-US"/>
          </a:p>
        </p:txBody>
      </p:sp>
    </p:spTree>
    <p:extLst>
      <p:ext uri="{BB962C8B-B14F-4D97-AF65-F5344CB8AC3E}">
        <p14:creationId xmlns:p14="http://schemas.microsoft.com/office/powerpoint/2010/main" val="1641448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1" i="0" dirty="0">
                <a:solidFill>
                  <a:srgbClr val="333333"/>
                </a:solidFill>
                <a:effectLst/>
                <a:latin typeface="Arial" panose="020B0604020202020204" pitchFamily="34" charset="0"/>
              </a:rPr>
              <a:t>史奈侖視力檢查表：</a:t>
            </a:r>
            <a:r>
              <a:rPr lang="zh-TW" altLang="en-US" b="1" i="0" dirty="0">
                <a:solidFill>
                  <a:srgbClr val="333333"/>
                </a:solidFill>
                <a:effectLst/>
                <a:latin typeface="Helvetica Neue"/>
              </a:rPr>
              <a:t>由大寫字母「</a:t>
            </a:r>
            <a:r>
              <a:rPr lang="en-US" altLang="zh-TW" b="1" i="0" dirty="0">
                <a:solidFill>
                  <a:srgbClr val="333333"/>
                </a:solidFill>
                <a:effectLst/>
                <a:latin typeface="Helvetica Neue"/>
              </a:rPr>
              <a:t>E</a:t>
            </a:r>
            <a:r>
              <a:rPr lang="zh-TW" altLang="en-US" b="1" i="0" dirty="0">
                <a:solidFill>
                  <a:srgbClr val="333333"/>
                </a:solidFill>
                <a:effectLst/>
                <a:latin typeface="Helvetica Neue"/>
              </a:rPr>
              <a:t>」所組成，由受檢查者指出「</a:t>
            </a:r>
            <a:r>
              <a:rPr lang="en-US" altLang="zh-TW" b="1" i="0" dirty="0">
                <a:solidFill>
                  <a:srgbClr val="333333"/>
                </a:solidFill>
                <a:effectLst/>
                <a:latin typeface="Helvetica Neue"/>
              </a:rPr>
              <a:t>E</a:t>
            </a:r>
            <a:r>
              <a:rPr lang="zh-TW" altLang="en-US" b="1" i="0" dirty="0">
                <a:solidFill>
                  <a:srgbClr val="333333"/>
                </a:solidFill>
                <a:effectLst/>
                <a:latin typeface="Helvetica Neue"/>
              </a:rPr>
              <a:t>」的缺口朝那一個方向</a:t>
            </a:r>
            <a:endParaRPr lang="en-US" altLang="zh-TW" b="1" i="0" dirty="0">
              <a:solidFill>
                <a:srgbClr val="333333"/>
              </a:solidFill>
              <a:effectLst/>
              <a:latin typeface="Helvetica Neue"/>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1" i="0" dirty="0">
                <a:solidFill>
                  <a:srgbClr val="333333"/>
                </a:solidFill>
                <a:effectLst/>
                <a:latin typeface="Helvetica Neue"/>
              </a:rPr>
              <a:t>板子通常擺在 </a:t>
            </a:r>
            <a:r>
              <a:rPr lang="en-US" altLang="zh-TW" b="1" i="0" dirty="0">
                <a:solidFill>
                  <a:srgbClr val="333333"/>
                </a:solidFill>
                <a:effectLst/>
                <a:latin typeface="Helvetica Neue"/>
              </a:rPr>
              <a:t>20 </a:t>
            </a:r>
            <a:r>
              <a:rPr lang="zh-TW" altLang="en-US" b="1" i="0" dirty="0">
                <a:solidFill>
                  <a:srgbClr val="333333"/>
                </a:solidFill>
                <a:effectLst/>
                <a:latin typeface="Helvetica Neue"/>
              </a:rPr>
              <a:t>英尺遠的地方，而你可以清楚看到 </a:t>
            </a:r>
            <a:r>
              <a:rPr lang="en-US" altLang="zh-TW" b="1" i="0" dirty="0">
                <a:solidFill>
                  <a:srgbClr val="333333"/>
                </a:solidFill>
                <a:effectLst/>
                <a:latin typeface="Helvetica Neue"/>
              </a:rPr>
              <a:t>20 </a:t>
            </a:r>
            <a:r>
              <a:rPr lang="zh-TW" altLang="en-US" b="1" i="0" dirty="0">
                <a:solidFill>
                  <a:srgbClr val="333333"/>
                </a:solidFill>
                <a:effectLst/>
                <a:latin typeface="Helvetica Neue"/>
              </a:rPr>
              <a:t>英尺處，別人也可以看到 </a:t>
            </a:r>
            <a:r>
              <a:rPr lang="en-US" altLang="zh-TW" b="1" i="0" dirty="0">
                <a:solidFill>
                  <a:srgbClr val="333333"/>
                </a:solidFill>
                <a:effectLst/>
                <a:latin typeface="Helvetica Neue"/>
              </a:rPr>
              <a:t>20 </a:t>
            </a:r>
            <a:r>
              <a:rPr lang="zh-TW" altLang="en-US" b="1" i="0" dirty="0">
                <a:solidFill>
                  <a:srgbClr val="333333"/>
                </a:solidFill>
                <a:effectLst/>
                <a:latin typeface="Helvetica Neue"/>
              </a:rPr>
              <a:t>英尺處，代表你的視力正常 </a:t>
            </a:r>
            <a:r>
              <a:rPr lang="en-US" altLang="zh-TW" b="1" i="0" dirty="0">
                <a:solidFill>
                  <a:srgbClr val="333333"/>
                </a:solidFill>
                <a:effectLst/>
                <a:latin typeface="Helvetica Neue"/>
              </a:rPr>
              <a:t>1.0</a:t>
            </a:r>
            <a:r>
              <a:rPr lang="zh-TW" altLang="en-US" b="1" i="0" dirty="0">
                <a:solidFill>
                  <a:srgbClr val="333333"/>
                </a:solidFill>
                <a:effectLst/>
                <a:latin typeface="Helvetica Neue"/>
              </a:rPr>
              <a:t>，分子皆為</a:t>
            </a:r>
            <a:r>
              <a:rPr lang="en-US" altLang="zh-TW" b="1" i="0" dirty="0">
                <a:solidFill>
                  <a:srgbClr val="333333"/>
                </a:solidFill>
                <a:effectLst/>
                <a:latin typeface="Helvetica Neue"/>
              </a:rPr>
              <a:t>20</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藍道爾氏Ｃ字視力表（</a:t>
            </a:r>
            <a:r>
              <a:rPr lang="en-US" altLang="zh-TW" dirty="0" err="1"/>
              <a:t>Landolt’s</a:t>
            </a:r>
            <a:r>
              <a:rPr lang="en-US" altLang="zh-TW" dirty="0"/>
              <a:t> C Chart</a:t>
            </a:r>
            <a:r>
              <a:rPr lang="zh-TW" altLang="en-US" dirty="0"/>
              <a:t>） 又稱萬國視力表，記錄方式為小數點，如</a:t>
            </a:r>
            <a:r>
              <a:rPr lang="en-US" altLang="zh-TW" dirty="0"/>
              <a:t>0.1</a:t>
            </a:r>
            <a:r>
              <a:rPr lang="zh-TW" altLang="en-US" dirty="0"/>
              <a:t>、</a:t>
            </a:r>
            <a:r>
              <a:rPr lang="en-US" altLang="zh-TW" dirty="0"/>
              <a:t>0.2</a:t>
            </a:r>
            <a:r>
              <a:rPr lang="zh-TW" altLang="en-US" dirty="0"/>
              <a:t>、 </a:t>
            </a:r>
            <a:r>
              <a:rPr lang="en-US" altLang="zh-TW" dirty="0"/>
              <a:t>1.0</a:t>
            </a:r>
            <a:r>
              <a:rPr lang="zh-TW" altLang="en-US" dirty="0"/>
              <a:t>、</a:t>
            </a:r>
            <a:r>
              <a:rPr lang="en-US" altLang="zh-TW" dirty="0"/>
              <a:t>1.2</a:t>
            </a:r>
            <a:r>
              <a:rPr lang="zh-TW" altLang="en-US" dirty="0"/>
              <a:t>，測試距離為五公尺</a:t>
            </a:r>
            <a:endParaRPr lang="zh-TW" altLang="en-US" b="1" i="0" dirty="0">
              <a:solidFill>
                <a:srgbClr val="333333"/>
              </a:solidFill>
              <a:effectLst/>
              <a:latin typeface="Helvetica Neue"/>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b="1" i="0" dirty="0">
              <a:solidFill>
                <a:srgbClr val="333333"/>
              </a:solidFill>
              <a:effectLst/>
              <a:latin typeface="Arial" panose="020B0604020202020204" pitchFamily="34" charset="0"/>
            </a:endParaRPr>
          </a:p>
          <a:p>
            <a:endParaRPr lang="zh-TW" altLang="en-US" dirty="0"/>
          </a:p>
        </p:txBody>
      </p:sp>
      <p:sp>
        <p:nvSpPr>
          <p:cNvPr id="4" name="投影片編號版面配置區 3"/>
          <p:cNvSpPr>
            <a:spLocks noGrp="1"/>
          </p:cNvSpPr>
          <p:nvPr>
            <p:ph type="sldNum" sz="quarter" idx="5"/>
          </p:nvPr>
        </p:nvSpPr>
        <p:spPr/>
        <p:txBody>
          <a:bodyPr/>
          <a:lstStyle/>
          <a:p>
            <a:fld id="{24210A8B-F897-4203-8A5C-49D1915D6CF5}" type="slidenum">
              <a:rPr lang="zh-TW" altLang="en-US" smtClean="0"/>
              <a:t>4</a:t>
            </a:fld>
            <a:endParaRPr lang="zh-TW" altLang="en-US"/>
          </a:p>
        </p:txBody>
      </p:sp>
    </p:spTree>
    <p:extLst>
      <p:ext uri="{BB962C8B-B14F-4D97-AF65-F5344CB8AC3E}">
        <p14:creationId xmlns:p14="http://schemas.microsoft.com/office/powerpoint/2010/main" val="3219346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24210A8B-F897-4203-8A5C-49D1915D6CF5}" type="slidenum">
              <a:rPr lang="zh-TW" altLang="en-US" smtClean="0"/>
              <a:t>6</a:t>
            </a:fld>
            <a:endParaRPr lang="zh-TW" altLang="en-US"/>
          </a:p>
        </p:txBody>
      </p:sp>
    </p:spTree>
    <p:extLst>
      <p:ext uri="{BB962C8B-B14F-4D97-AF65-F5344CB8AC3E}">
        <p14:creationId xmlns:p14="http://schemas.microsoft.com/office/powerpoint/2010/main" val="3736399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24210A8B-F897-4203-8A5C-49D1915D6CF5}" type="slidenum">
              <a:rPr lang="zh-TW" altLang="en-US" smtClean="0"/>
              <a:t>7</a:t>
            </a:fld>
            <a:endParaRPr lang="zh-TW" altLang="en-US"/>
          </a:p>
        </p:txBody>
      </p:sp>
    </p:spTree>
    <p:extLst>
      <p:ext uri="{BB962C8B-B14F-4D97-AF65-F5344CB8AC3E}">
        <p14:creationId xmlns:p14="http://schemas.microsoft.com/office/powerpoint/2010/main" val="507966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standard deviation of lateral position(SDLP)</a:t>
            </a:r>
            <a:r>
              <a:rPr lang="zh-TW" altLang="en-US" dirty="0"/>
              <a:t>：橫向位置標準偏差</a:t>
            </a:r>
            <a:endParaRPr lang="en-US" altLang="zh-TW" dirty="0"/>
          </a:p>
          <a:p>
            <a:r>
              <a:rPr lang="zh-TW" altLang="en-US" dirty="0"/>
              <a:t>安慰劑對照：</a:t>
            </a:r>
            <a:r>
              <a:rPr lang="zh-TW" altLang="en-US" b="0" i="0" dirty="0">
                <a:solidFill>
                  <a:srgbClr val="202122"/>
                </a:solidFill>
                <a:effectLst/>
                <a:latin typeface="Arial" panose="020B0604020202020204" pitchFamily="34" charset="0"/>
              </a:rPr>
              <a:t>是一種測試藥物治療的方法，其中除了一組接受治療的受試者進行評估外，一個單獨的</a:t>
            </a:r>
            <a:r>
              <a:rPr lang="zh-TW" altLang="en-US" b="0" i="0" u="none" strike="noStrike" dirty="0">
                <a:solidFill>
                  <a:srgbClr val="0645AD"/>
                </a:solidFill>
                <a:effectLst/>
                <a:latin typeface="Arial" panose="020B0604020202020204" pitchFamily="34" charset="0"/>
                <a:hlinkClick r:id="rId3" tooltip="科學控制"/>
              </a:rPr>
              <a:t>對照</a:t>
            </a:r>
            <a:r>
              <a:rPr lang="zh-TW" altLang="en-US" b="0" i="0" dirty="0">
                <a:solidFill>
                  <a:srgbClr val="202122"/>
                </a:solidFill>
                <a:effectLst/>
                <a:latin typeface="Arial" panose="020B0604020202020204" pitchFamily="34" charset="0"/>
              </a:rPr>
              <a:t>組接受一種專門設計為沒有實際效果的假“</a:t>
            </a:r>
            <a:r>
              <a:rPr lang="zh-TW" altLang="en-US" b="0" i="0" u="none" strike="noStrike" dirty="0">
                <a:solidFill>
                  <a:srgbClr val="0645AD"/>
                </a:solidFill>
                <a:effectLst/>
                <a:latin typeface="Arial" panose="020B0604020202020204" pitchFamily="34" charset="0"/>
                <a:hlinkClick r:id="rId4" tooltip="安慰劑"/>
              </a:rPr>
              <a:t>安慰劑</a:t>
            </a:r>
            <a:r>
              <a:rPr lang="zh-TW" altLang="en-US" b="0" i="0" dirty="0">
                <a:solidFill>
                  <a:srgbClr val="202122"/>
                </a:solidFill>
                <a:effectLst/>
                <a:latin typeface="Arial" panose="020B0604020202020204" pitchFamily="34" charset="0"/>
              </a:rPr>
              <a:t>”治療</a:t>
            </a:r>
            <a:endParaRPr lang="en-US" altLang="zh-TW" b="0" i="0" dirty="0">
              <a:solidFill>
                <a:srgbClr val="202122"/>
              </a:solidFill>
              <a:effectLst/>
              <a:latin typeface="Arial" panose="020B0604020202020204" pitchFamily="34" charset="0"/>
            </a:endParaRPr>
          </a:p>
          <a:p>
            <a:r>
              <a:rPr lang="zh-TW" altLang="en-US" b="0" i="0" dirty="0">
                <a:solidFill>
                  <a:srgbClr val="202122"/>
                </a:solidFill>
                <a:effectLst/>
                <a:latin typeface="Arial" panose="020B0604020202020204" pitchFamily="34" charset="0"/>
              </a:rPr>
              <a:t>雙盲研究：</a:t>
            </a:r>
            <a:r>
              <a:rPr lang="zh-TW" altLang="en-US" b="0" i="0" dirty="0">
                <a:solidFill>
                  <a:srgbClr val="000000"/>
                </a:solidFill>
                <a:effectLst/>
                <a:latin typeface="標楷體" panose="03000509000000000000" pitchFamily="65" charset="-120"/>
                <a:ea typeface="標楷體" panose="03000509000000000000" pitchFamily="65" charset="-120"/>
              </a:rPr>
              <a:t>為了要避免人為因素對試驗的影響，受試者隨機分配的資料由第三方保管，受試者與研究人員均不知道誰是試驗組、誰是對照組，使研究結果更具科學性。</a:t>
            </a:r>
            <a:endParaRPr lang="en-US" altLang="zh-TW" b="0" i="0" dirty="0">
              <a:solidFill>
                <a:srgbClr val="000000"/>
              </a:solidFill>
              <a:effectLst/>
              <a:latin typeface="標楷體" panose="03000509000000000000" pitchFamily="65" charset="-120"/>
              <a:ea typeface="標楷體" panose="03000509000000000000" pitchFamily="65" charset="-120"/>
            </a:endParaRPr>
          </a:p>
          <a:p>
            <a:r>
              <a:rPr lang="zh-TW" altLang="en-US" dirty="0"/>
              <a:t>平衡測量設計：</a:t>
            </a:r>
            <a:r>
              <a:rPr lang="zh-TW" altLang="en-US" b="0" i="0" dirty="0">
                <a:solidFill>
                  <a:srgbClr val="383939"/>
                </a:solidFill>
                <a:effectLst/>
                <a:latin typeface="Montserrat" panose="00000500000000000000" pitchFamily="2" charset="0"/>
              </a:rPr>
              <a:t>將受測者分為兩組，一組先用條件 </a:t>
            </a:r>
            <a:r>
              <a:rPr lang="en-US" altLang="zh-TW" b="0" i="0" dirty="0">
                <a:solidFill>
                  <a:srgbClr val="383939"/>
                </a:solidFill>
                <a:effectLst/>
                <a:latin typeface="Montserrat" panose="00000500000000000000" pitchFamily="2" charset="0"/>
              </a:rPr>
              <a:t>A </a:t>
            </a:r>
            <a:r>
              <a:rPr lang="zh-TW" altLang="en-US" b="0" i="0" dirty="0">
                <a:solidFill>
                  <a:srgbClr val="383939"/>
                </a:solidFill>
                <a:effectLst/>
                <a:latin typeface="Montserrat" panose="00000500000000000000" pitchFamily="2" charset="0"/>
              </a:rPr>
              <a:t>治療，然後再用條件 </a:t>
            </a:r>
            <a:r>
              <a:rPr lang="en-US" altLang="zh-TW" b="0" i="0" dirty="0">
                <a:solidFill>
                  <a:srgbClr val="383939"/>
                </a:solidFill>
                <a:effectLst/>
                <a:latin typeface="Montserrat" panose="00000500000000000000" pitchFamily="2" charset="0"/>
              </a:rPr>
              <a:t>B</a:t>
            </a:r>
            <a:r>
              <a:rPr lang="zh-TW" altLang="en-US" b="0" i="0" dirty="0">
                <a:solidFill>
                  <a:srgbClr val="383939"/>
                </a:solidFill>
                <a:effectLst/>
                <a:latin typeface="Montserrat" panose="00000500000000000000" pitchFamily="2" charset="0"/>
              </a:rPr>
              <a:t>，另一組用條件 </a:t>
            </a:r>
            <a:r>
              <a:rPr lang="en-US" altLang="zh-TW" b="0" i="0" dirty="0">
                <a:solidFill>
                  <a:srgbClr val="383939"/>
                </a:solidFill>
                <a:effectLst/>
                <a:latin typeface="Montserrat" panose="00000500000000000000" pitchFamily="2" charset="0"/>
              </a:rPr>
              <a:t>B </a:t>
            </a:r>
            <a:r>
              <a:rPr lang="zh-TW" altLang="en-US" b="0" i="0" dirty="0">
                <a:solidFill>
                  <a:srgbClr val="383939"/>
                </a:solidFill>
                <a:effectLst/>
                <a:latin typeface="Montserrat" panose="00000500000000000000" pitchFamily="2" charset="0"/>
              </a:rPr>
              <a:t>再用條件 </a:t>
            </a:r>
            <a:r>
              <a:rPr lang="en-US" altLang="zh-TW" b="0" i="0" dirty="0">
                <a:solidFill>
                  <a:srgbClr val="383939"/>
                </a:solidFill>
                <a:effectLst/>
                <a:latin typeface="Montserrat" panose="00000500000000000000" pitchFamily="2" charset="0"/>
              </a:rPr>
              <a:t>A </a:t>
            </a:r>
            <a:r>
              <a:rPr lang="zh-TW" altLang="en-US" b="0" i="0" dirty="0">
                <a:solidFill>
                  <a:srgbClr val="383939"/>
                </a:solidFill>
                <a:effectLst/>
                <a:latin typeface="Montserrat" panose="00000500000000000000" pitchFamily="2" charset="0"/>
              </a:rPr>
              <a:t>進行測試。</a:t>
            </a:r>
            <a:endParaRPr lang="zh-TW" altLang="en-US" dirty="0"/>
          </a:p>
        </p:txBody>
      </p:sp>
      <p:sp>
        <p:nvSpPr>
          <p:cNvPr id="4" name="投影片編號版面配置區 3"/>
          <p:cNvSpPr>
            <a:spLocks noGrp="1"/>
          </p:cNvSpPr>
          <p:nvPr>
            <p:ph type="sldNum" sz="quarter" idx="5"/>
          </p:nvPr>
        </p:nvSpPr>
        <p:spPr/>
        <p:txBody>
          <a:bodyPr/>
          <a:lstStyle/>
          <a:p>
            <a:fld id="{24210A8B-F897-4203-8A5C-49D1915D6CF5}" type="slidenum">
              <a:rPr lang="zh-TW" altLang="en-US" smtClean="0"/>
              <a:t>8</a:t>
            </a:fld>
            <a:endParaRPr lang="zh-TW" altLang="en-US"/>
          </a:p>
        </p:txBody>
      </p:sp>
    </p:spTree>
    <p:extLst>
      <p:ext uri="{BB962C8B-B14F-4D97-AF65-F5344CB8AC3E}">
        <p14:creationId xmlns:p14="http://schemas.microsoft.com/office/powerpoint/2010/main" val="443618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因為非常態分佈</a:t>
            </a:r>
          </a:p>
        </p:txBody>
      </p:sp>
      <p:sp>
        <p:nvSpPr>
          <p:cNvPr id="4" name="投影片編號版面配置區 3"/>
          <p:cNvSpPr>
            <a:spLocks noGrp="1"/>
          </p:cNvSpPr>
          <p:nvPr>
            <p:ph type="sldNum" sz="quarter" idx="5"/>
          </p:nvPr>
        </p:nvSpPr>
        <p:spPr/>
        <p:txBody>
          <a:bodyPr/>
          <a:lstStyle/>
          <a:p>
            <a:fld id="{24210A8B-F897-4203-8A5C-49D1915D6CF5}" type="slidenum">
              <a:rPr lang="zh-TW" altLang="en-US" smtClean="0"/>
              <a:t>9</a:t>
            </a:fld>
            <a:endParaRPr lang="zh-TW" altLang="en-US"/>
          </a:p>
        </p:txBody>
      </p:sp>
    </p:spTree>
    <p:extLst>
      <p:ext uri="{BB962C8B-B14F-4D97-AF65-F5344CB8AC3E}">
        <p14:creationId xmlns:p14="http://schemas.microsoft.com/office/powerpoint/2010/main" val="2057544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24210A8B-F897-4203-8A5C-49D1915D6CF5}" type="slidenum">
              <a:rPr lang="zh-TW" altLang="en-US" smtClean="0"/>
              <a:t>10</a:t>
            </a:fld>
            <a:endParaRPr lang="zh-TW" altLang="en-US"/>
          </a:p>
        </p:txBody>
      </p:sp>
    </p:spTree>
    <p:extLst>
      <p:ext uri="{BB962C8B-B14F-4D97-AF65-F5344CB8AC3E}">
        <p14:creationId xmlns:p14="http://schemas.microsoft.com/office/powerpoint/2010/main" val="1743802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6D858790-C29C-45E5-B63D-242F12C83174}" type="datetimeFigureOut">
              <a:rPr lang="zh-TW" altLang="en-US" smtClean="0"/>
              <a:t>2021/12/2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5C21D2C-EC2B-435C-BF92-D05292EBC106}"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3168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6D858790-C29C-45E5-B63D-242F12C83174}" type="datetimeFigureOut">
              <a:rPr lang="zh-TW" altLang="en-US" smtClean="0"/>
              <a:t>2021/12/2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5C21D2C-EC2B-435C-BF92-D05292EBC106}" type="slidenum">
              <a:rPr lang="zh-TW" altLang="en-US" smtClean="0"/>
              <a:t>‹#›</a:t>
            </a:fld>
            <a:endParaRPr lang="zh-TW" altLang="en-US"/>
          </a:p>
        </p:txBody>
      </p:sp>
    </p:spTree>
    <p:extLst>
      <p:ext uri="{BB962C8B-B14F-4D97-AF65-F5344CB8AC3E}">
        <p14:creationId xmlns:p14="http://schemas.microsoft.com/office/powerpoint/2010/main" val="1217547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6D858790-C29C-45E5-B63D-242F12C83174}" type="datetimeFigureOut">
              <a:rPr lang="zh-TW" altLang="en-US" smtClean="0"/>
              <a:t>2021/12/2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5C21D2C-EC2B-435C-BF92-D05292EBC106}" type="slidenum">
              <a:rPr lang="zh-TW" altLang="en-US" smtClean="0"/>
              <a:t>‹#›</a:t>
            </a:fld>
            <a:endParaRPr lang="zh-TW" altLang="en-US"/>
          </a:p>
        </p:txBody>
      </p:sp>
    </p:spTree>
    <p:extLst>
      <p:ext uri="{BB962C8B-B14F-4D97-AF65-F5344CB8AC3E}">
        <p14:creationId xmlns:p14="http://schemas.microsoft.com/office/powerpoint/2010/main" val="4001125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6D858790-C29C-45E5-B63D-242F12C83174}" type="datetimeFigureOut">
              <a:rPr lang="zh-TW" altLang="en-US" smtClean="0"/>
              <a:t>2021/12/2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5C21D2C-EC2B-435C-BF92-D05292EBC106}" type="slidenum">
              <a:rPr lang="zh-TW" altLang="en-US" smtClean="0"/>
              <a:t>‹#›</a:t>
            </a:fld>
            <a:endParaRPr lang="zh-TW" altLang="en-US"/>
          </a:p>
        </p:txBody>
      </p:sp>
    </p:spTree>
    <p:extLst>
      <p:ext uri="{BB962C8B-B14F-4D97-AF65-F5344CB8AC3E}">
        <p14:creationId xmlns:p14="http://schemas.microsoft.com/office/powerpoint/2010/main" val="244959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6D858790-C29C-45E5-B63D-242F12C83174}" type="datetimeFigureOut">
              <a:rPr lang="zh-TW" altLang="en-US" smtClean="0"/>
              <a:t>2021/12/2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5C21D2C-EC2B-435C-BF92-D05292EBC106}"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4582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6D858790-C29C-45E5-B63D-242F12C83174}" type="datetimeFigureOut">
              <a:rPr lang="zh-TW" altLang="en-US" smtClean="0"/>
              <a:t>2021/12/2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5C21D2C-EC2B-435C-BF92-D05292EBC106}" type="slidenum">
              <a:rPr lang="zh-TW" altLang="en-US" smtClean="0"/>
              <a:t>‹#›</a:t>
            </a:fld>
            <a:endParaRPr lang="zh-TW" altLang="en-US"/>
          </a:p>
        </p:txBody>
      </p:sp>
    </p:spTree>
    <p:extLst>
      <p:ext uri="{BB962C8B-B14F-4D97-AF65-F5344CB8AC3E}">
        <p14:creationId xmlns:p14="http://schemas.microsoft.com/office/powerpoint/2010/main" val="2849164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6D858790-C29C-45E5-B63D-242F12C83174}" type="datetimeFigureOut">
              <a:rPr lang="zh-TW" altLang="en-US" smtClean="0"/>
              <a:t>2021/12/2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B5C21D2C-EC2B-435C-BF92-D05292EBC106}" type="slidenum">
              <a:rPr lang="zh-TW" altLang="en-US" smtClean="0"/>
              <a:t>‹#›</a:t>
            </a:fld>
            <a:endParaRPr lang="zh-TW" altLang="en-US"/>
          </a:p>
        </p:txBody>
      </p:sp>
    </p:spTree>
    <p:extLst>
      <p:ext uri="{BB962C8B-B14F-4D97-AF65-F5344CB8AC3E}">
        <p14:creationId xmlns:p14="http://schemas.microsoft.com/office/powerpoint/2010/main" val="370914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6D858790-C29C-45E5-B63D-242F12C83174}" type="datetimeFigureOut">
              <a:rPr lang="zh-TW" altLang="en-US" smtClean="0"/>
              <a:t>2021/12/2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B5C21D2C-EC2B-435C-BF92-D05292EBC106}" type="slidenum">
              <a:rPr lang="zh-TW" altLang="en-US" smtClean="0"/>
              <a:t>‹#›</a:t>
            </a:fld>
            <a:endParaRPr lang="zh-TW" altLang="en-US"/>
          </a:p>
        </p:txBody>
      </p:sp>
    </p:spTree>
    <p:extLst>
      <p:ext uri="{BB962C8B-B14F-4D97-AF65-F5344CB8AC3E}">
        <p14:creationId xmlns:p14="http://schemas.microsoft.com/office/powerpoint/2010/main" val="829932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D858790-C29C-45E5-B63D-242F12C83174}" type="datetimeFigureOut">
              <a:rPr lang="zh-TW" altLang="en-US" smtClean="0"/>
              <a:t>2021/12/2</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B5C21D2C-EC2B-435C-BF92-D05292EBC106}" type="slidenum">
              <a:rPr lang="zh-TW" altLang="en-US" smtClean="0"/>
              <a:t>‹#›</a:t>
            </a:fld>
            <a:endParaRPr lang="zh-TW" altLang="en-US"/>
          </a:p>
        </p:txBody>
      </p:sp>
    </p:spTree>
    <p:extLst>
      <p:ext uri="{BB962C8B-B14F-4D97-AF65-F5344CB8AC3E}">
        <p14:creationId xmlns:p14="http://schemas.microsoft.com/office/powerpoint/2010/main" val="3496944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D858790-C29C-45E5-B63D-242F12C83174}" type="datetimeFigureOut">
              <a:rPr lang="zh-TW" altLang="en-US" smtClean="0"/>
              <a:t>2021/12/2</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5C21D2C-EC2B-435C-BF92-D05292EBC106}" type="slidenum">
              <a:rPr lang="zh-TW" altLang="en-US" smtClean="0"/>
              <a:t>‹#›</a:t>
            </a:fld>
            <a:endParaRPr lang="zh-TW" altLang="en-US"/>
          </a:p>
        </p:txBody>
      </p:sp>
    </p:spTree>
    <p:extLst>
      <p:ext uri="{BB962C8B-B14F-4D97-AF65-F5344CB8AC3E}">
        <p14:creationId xmlns:p14="http://schemas.microsoft.com/office/powerpoint/2010/main" val="4076697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6D858790-C29C-45E5-B63D-242F12C83174}" type="datetimeFigureOut">
              <a:rPr lang="zh-TW" altLang="en-US" smtClean="0"/>
              <a:t>2021/12/2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5C21D2C-EC2B-435C-BF92-D05292EBC106}" type="slidenum">
              <a:rPr lang="zh-TW" altLang="en-US" smtClean="0"/>
              <a:t>‹#›</a:t>
            </a:fld>
            <a:endParaRPr lang="zh-TW" altLang="en-US"/>
          </a:p>
        </p:txBody>
      </p:sp>
    </p:spTree>
    <p:extLst>
      <p:ext uri="{BB962C8B-B14F-4D97-AF65-F5344CB8AC3E}">
        <p14:creationId xmlns:p14="http://schemas.microsoft.com/office/powerpoint/2010/main" val="422278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D858790-C29C-45E5-B63D-242F12C83174}" type="datetimeFigureOut">
              <a:rPr lang="zh-TW" altLang="en-US" smtClean="0"/>
              <a:t>2021/12/2</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5C21D2C-EC2B-435C-BF92-D05292EBC106}" type="slidenum">
              <a:rPr lang="zh-TW" altLang="en-US" smtClean="0"/>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86407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7070343-6248-4ED6-B1C4-2501A64574D4}"/>
              </a:ext>
            </a:extLst>
          </p:cNvPr>
          <p:cNvSpPr>
            <a:spLocks noGrp="1"/>
          </p:cNvSpPr>
          <p:nvPr>
            <p:ph type="ctrTitle"/>
          </p:nvPr>
        </p:nvSpPr>
        <p:spPr>
          <a:xfrm>
            <a:off x="89647" y="758952"/>
            <a:ext cx="11591365" cy="3566160"/>
          </a:xfrm>
        </p:spPr>
        <p:txBody>
          <a:bodyPr>
            <a:normAutofit/>
          </a:bodyPr>
          <a:lstStyle/>
          <a:p>
            <a:pPr algn="ctr">
              <a:lnSpc>
                <a:spcPct val="125000"/>
              </a:lnSpc>
              <a:spcBef>
                <a:spcPts val="300"/>
              </a:spcBef>
              <a:spcAft>
                <a:spcPts val="300"/>
              </a:spcAft>
            </a:pPr>
            <a:r>
              <a:rPr lang="en-US" altLang="zh-TW" sz="4000" dirty="0"/>
              <a:t>The influence of alcohol (0.5‰) on the control</a:t>
            </a:r>
            <a:r>
              <a:rPr lang="zh-TW" altLang="en-US" sz="4000" dirty="0"/>
              <a:t> </a:t>
            </a:r>
            <a:r>
              <a:rPr lang="en-US" altLang="zh-TW" sz="4000" dirty="0"/>
              <a:t>and </a:t>
            </a:r>
            <a:r>
              <a:rPr lang="en-US" altLang="zh-TW" sz="4000" dirty="0" err="1"/>
              <a:t>manoeuvring</a:t>
            </a:r>
            <a:r>
              <a:rPr lang="en-US" altLang="zh-TW" sz="4000" dirty="0"/>
              <a:t> level of driving </a:t>
            </a:r>
            <a:r>
              <a:rPr lang="en-US" altLang="zh-TW" sz="4000" dirty="0" err="1"/>
              <a:t>behaviour</a:t>
            </a:r>
            <a:r>
              <a:rPr lang="en-US" altLang="zh-TW" sz="4000" dirty="0"/>
              <a:t>,</a:t>
            </a:r>
            <a:r>
              <a:rPr lang="zh-TW" altLang="en-US" sz="4000" dirty="0"/>
              <a:t> </a:t>
            </a:r>
            <a:r>
              <a:rPr lang="en-US" altLang="zh-TW" sz="4000" dirty="0"/>
              <a:t>finding measures to assess driving impairment: A</a:t>
            </a:r>
            <a:r>
              <a:rPr lang="zh-TW" altLang="en-US" sz="4000" dirty="0"/>
              <a:t> </a:t>
            </a:r>
            <a:r>
              <a:rPr lang="en-US" altLang="zh-TW" sz="4000" dirty="0"/>
              <a:t>simulator study</a:t>
            </a:r>
            <a:endParaRPr lang="zh-TW" altLang="en-US" sz="4000" dirty="0"/>
          </a:p>
        </p:txBody>
      </p:sp>
      <p:sp>
        <p:nvSpPr>
          <p:cNvPr id="3" name="副標題 2">
            <a:extLst>
              <a:ext uri="{FF2B5EF4-FFF2-40B4-BE49-F238E27FC236}">
                <a16:creationId xmlns:a16="http://schemas.microsoft.com/office/drawing/2014/main" id="{528F71D5-24A3-4F7C-A4E7-D19268E7760E}"/>
              </a:ext>
            </a:extLst>
          </p:cNvPr>
          <p:cNvSpPr>
            <a:spLocks noGrp="1"/>
          </p:cNvSpPr>
          <p:nvPr>
            <p:ph type="subTitle" idx="1"/>
          </p:nvPr>
        </p:nvSpPr>
        <p:spPr>
          <a:xfrm>
            <a:off x="627529" y="4455621"/>
            <a:ext cx="11430000" cy="2241014"/>
          </a:xfrm>
        </p:spPr>
        <p:txBody>
          <a:bodyPr>
            <a:normAutofit fontScale="40000" lnSpcReduction="20000"/>
          </a:bodyPr>
          <a:lstStyle/>
          <a:p>
            <a:pPr>
              <a:lnSpc>
                <a:spcPct val="145000"/>
              </a:lnSpc>
              <a:spcBef>
                <a:spcPts val="300"/>
              </a:spcBef>
              <a:spcAft>
                <a:spcPts val="300"/>
              </a:spcAft>
            </a:pPr>
            <a:r>
              <a:rPr lang="zh-TW" altLang="en-US" sz="4200" cap="none" dirty="0"/>
              <a:t>作者：</a:t>
            </a:r>
            <a:r>
              <a:rPr lang="en-US" altLang="zh-TW" sz="4200" cap="none" dirty="0"/>
              <a:t>J.H. van Dijken, J.L. </a:t>
            </a:r>
            <a:r>
              <a:rPr lang="en-US" altLang="zh-TW" sz="4200" cap="none" dirty="0" err="1"/>
              <a:t>Veldstra</a:t>
            </a:r>
            <a:r>
              <a:rPr lang="en-US" altLang="zh-TW" sz="4200" cap="none" dirty="0"/>
              <a:t>, A.J.A.E. van de Loo, J.C. </a:t>
            </a:r>
            <a:r>
              <a:rPr lang="en-US" altLang="zh-TW" sz="4200" cap="none" dirty="0" err="1"/>
              <a:t>Verster</a:t>
            </a:r>
            <a:r>
              <a:rPr lang="en-US" altLang="zh-TW" sz="4200" cap="none" dirty="0"/>
              <a:t>, N.N.J.J.M. van der </a:t>
            </a:r>
            <a:r>
              <a:rPr lang="en-US" altLang="zh-TW" sz="4200" cap="none" dirty="0" err="1"/>
              <a:t>Sluiszen</a:t>
            </a:r>
            <a:r>
              <a:rPr lang="en-US" altLang="zh-TW" sz="4200" cap="none" dirty="0"/>
              <a:t>, A. </a:t>
            </a:r>
            <a:r>
              <a:rPr lang="en-US" altLang="zh-TW" sz="4200" cap="none" dirty="0" err="1"/>
              <a:t>Vermeeren</a:t>
            </a:r>
            <a:r>
              <a:rPr lang="en-US" altLang="zh-TW" sz="4200" cap="none" dirty="0"/>
              <a:t>, J.G. </a:t>
            </a:r>
            <a:r>
              <a:rPr lang="en-US" altLang="zh-TW" sz="4200" cap="none" dirty="0" err="1"/>
              <a:t>Ramaekers</a:t>
            </a:r>
            <a:r>
              <a:rPr lang="en-US" altLang="zh-TW" sz="4200" cap="none" dirty="0"/>
              <a:t>, K.A. </a:t>
            </a:r>
            <a:r>
              <a:rPr lang="en-US" altLang="zh-TW" sz="4200" cap="none" dirty="0" err="1"/>
              <a:t>Brookhuis</a:t>
            </a:r>
            <a:r>
              <a:rPr lang="en-US" altLang="zh-TW" sz="4200" cap="none" dirty="0"/>
              <a:t>, D. de </a:t>
            </a:r>
            <a:r>
              <a:rPr lang="en-US" altLang="zh-TW" sz="4200" cap="none" dirty="0" err="1"/>
              <a:t>Waard</a:t>
            </a:r>
            <a:endParaRPr lang="en-US" altLang="zh-TW" sz="4200" cap="none" dirty="0"/>
          </a:p>
          <a:p>
            <a:pPr>
              <a:lnSpc>
                <a:spcPct val="145000"/>
              </a:lnSpc>
              <a:spcBef>
                <a:spcPts val="300"/>
              </a:spcBef>
              <a:spcAft>
                <a:spcPts val="300"/>
              </a:spcAft>
            </a:pPr>
            <a:r>
              <a:rPr lang="zh-TW" altLang="en-US" sz="4200" cap="none" dirty="0"/>
              <a:t>期刊：</a:t>
            </a:r>
            <a:r>
              <a:rPr lang="en-US" altLang="zh-TW" sz="4200" cap="none" dirty="0"/>
              <a:t>Transportation Research Part F 73 (2020) 119–127</a:t>
            </a:r>
          </a:p>
          <a:p>
            <a:pPr>
              <a:lnSpc>
                <a:spcPct val="145000"/>
              </a:lnSpc>
              <a:spcBef>
                <a:spcPts val="300"/>
              </a:spcBef>
              <a:spcAft>
                <a:spcPts val="300"/>
              </a:spcAft>
            </a:pPr>
            <a:r>
              <a:rPr lang="zh-TW" altLang="en-US" sz="4200" cap="none" dirty="0"/>
              <a:t>學生：陳瑀婕</a:t>
            </a:r>
          </a:p>
          <a:p>
            <a:pPr>
              <a:lnSpc>
                <a:spcPct val="145000"/>
              </a:lnSpc>
              <a:spcBef>
                <a:spcPts val="300"/>
              </a:spcBef>
              <a:spcAft>
                <a:spcPts val="300"/>
              </a:spcAft>
            </a:pPr>
            <a:r>
              <a:rPr lang="zh-TW" altLang="en-US" sz="4200" cap="none" dirty="0"/>
              <a:t>指導教授：柳永青 教授</a:t>
            </a:r>
          </a:p>
          <a:p>
            <a:endParaRPr lang="zh-TW" altLang="en-US" dirty="0"/>
          </a:p>
        </p:txBody>
      </p:sp>
    </p:spTree>
    <p:extLst>
      <p:ext uri="{BB962C8B-B14F-4D97-AF65-F5344CB8AC3E}">
        <p14:creationId xmlns:p14="http://schemas.microsoft.com/office/powerpoint/2010/main" val="1694515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76E79-EC04-49F9-80CB-0ED56DBFD182}"/>
              </a:ext>
            </a:extLst>
          </p:cNvPr>
          <p:cNvSpPr>
            <a:spLocks noGrp="1"/>
          </p:cNvSpPr>
          <p:nvPr>
            <p:ph type="title"/>
          </p:nvPr>
        </p:nvSpPr>
        <p:spPr/>
        <p:txBody>
          <a:bodyPr/>
          <a:lstStyle/>
          <a:p>
            <a:r>
              <a:rPr lang="en-US" altLang="zh-TW" dirty="0"/>
              <a:t>Result-</a:t>
            </a:r>
            <a:r>
              <a:rPr lang="zh-TW" altLang="en-US" dirty="0"/>
              <a:t>控制行為</a:t>
            </a:r>
          </a:p>
        </p:txBody>
      </p:sp>
      <p:sp>
        <p:nvSpPr>
          <p:cNvPr id="3" name="內容版面配置區 2">
            <a:extLst>
              <a:ext uri="{FF2B5EF4-FFF2-40B4-BE49-F238E27FC236}">
                <a16:creationId xmlns:a16="http://schemas.microsoft.com/office/drawing/2014/main" id="{A91529EF-A009-4928-9706-5DA004CDAB57}"/>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在酒精飲料的影響下，受測者的平均</a:t>
            </a:r>
            <a:r>
              <a:rPr lang="en-US" altLang="zh-TW" dirty="0"/>
              <a:t>SDLP</a:t>
            </a:r>
            <a:r>
              <a:rPr lang="zh-TW" altLang="en-US" dirty="0"/>
              <a:t>顯著大於安慰劑飲料。</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在限速為</a:t>
            </a:r>
            <a:r>
              <a:rPr lang="en-US" altLang="zh-TW" dirty="0"/>
              <a:t>80</a:t>
            </a:r>
            <a:r>
              <a:rPr lang="zh-TW" altLang="en-US" dirty="0"/>
              <a:t>公里</a:t>
            </a:r>
            <a:r>
              <a:rPr lang="en-US" altLang="zh-TW" dirty="0"/>
              <a:t>/</a:t>
            </a:r>
            <a:r>
              <a:rPr lang="zh-TW" altLang="en-US" dirty="0"/>
              <a:t>小時及酒精飲料的影響下，受測者的駕駛速度顯著快於安慰劑飲料。</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在限速</a:t>
            </a:r>
            <a:r>
              <a:rPr lang="en-US" altLang="zh-TW" dirty="0"/>
              <a:t>60</a:t>
            </a:r>
            <a:r>
              <a:rPr lang="zh-TW" altLang="en-US" dirty="0"/>
              <a:t>公里</a:t>
            </a:r>
            <a:r>
              <a:rPr lang="en-US" altLang="zh-TW" dirty="0"/>
              <a:t>/</a:t>
            </a:r>
            <a:r>
              <a:rPr lang="zh-TW" altLang="en-US" dirty="0"/>
              <a:t>小時及</a:t>
            </a:r>
            <a:r>
              <a:rPr lang="en-US" altLang="zh-TW" dirty="0"/>
              <a:t>100</a:t>
            </a:r>
            <a:r>
              <a:rPr lang="zh-TW" altLang="en-US" dirty="0"/>
              <a:t>公里</a:t>
            </a:r>
            <a:r>
              <a:rPr lang="en-US" altLang="zh-TW" dirty="0"/>
              <a:t>/</a:t>
            </a:r>
            <a:r>
              <a:rPr lang="zh-TW" altLang="en-US" dirty="0"/>
              <a:t>小時的條件下，兩種飲料對速度影響沒有顯著差異。</a:t>
            </a:r>
            <a:endParaRPr lang="en-US" altLang="zh-TW" dirty="0"/>
          </a:p>
          <a:p>
            <a:pPr marL="0" indent="0">
              <a:lnSpc>
                <a:spcPct val="125000"/>
              </a:lnSpc>
              <a:spcBef>
                <a:spcPts val="300"/>
              </a:spcBef>
              <a:spcAft>
                <a:spcPts val="300"/>
              </a:spcAft>
              <a:buNone/>
            </a:pPr>
            <a:endParaRPr lang="zh-TW" altLang="en-US" dirty="0"/>
          </a:p>
        </p:txBody>
      </p:sp>
      <p:pic>
        <p:nvPicPr>
          <p:cNvPr id="5" name="圖片 4">
            <a:extLst>
              <a:ext uri="{FF2B5EF4-FFF2-40B4-BE49-F238E27FC236}">
                <a16:creationId xmlns:a16="http://schemas.microsoft.com/office/drawing/2014/main" id="{27B987E1-8924-4880-B83C-FB5D56BEF4BE}"/>
              </a:ext>
            </a:extLst>
          </p:cNvPr>
          <p:cNvPicPr>
            <a:picLocks noChangeAspect="1"/>
          </p:cNvPicPr>
          <p:nvPr/>
        </p:nvPicPr>
        <p:blipFill rotWithShape="1">
          <a:blip r:embed="rId3">
            <a:extLst>
              <a:ext uri="{28A0092B-C50C-407E-A947-70E740481C1C}">
                <a14:useLocalDpi xmlns:a14="http://schemas.microsoft.com/office/drawing/2010/main" val="0"/>
              </a:ext>
            </a:extLst>
          </a:blip>
          <a:srcRect b="10449"/>
          <a:stretch/>
        </p:blipFill>
        <p:spPr>
          <a:xfrm>
            <a:off x="228600" y="3429000"/>
            <a:ext cx="11734800" cy="1905000"/>
          </a:xfrm>
          <a:prstGeom prst="rect">
            <a:avLst/>
          </a:prstGeom>
        </p:spPr>
      </p:pic>
    </p:spTree>
    <p:extLst>
      <p:ext uri="{BB962C8B-B14F-4D97-AF65-F5344CB8AC3E}">
        <p14:creationId xmlns:p14="http://schemas.microsoft.com/office/powerpoint/2010/main" val="730537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76E79-EC04-49F9-80CB-0ED56DBFD182}"/>
              </a:ext>
            </a:extLst>
          </p:cNvPr>
          <p:cNvSpPr>
            <a:spLocks noGrp="1"/>
          </p:cNvSpPr>
          <p:nvPr>
            <p:ph type="title"/>
          </p:nvPr>
        </p:nvSpPr>
        <p:spPr/>
        <p:txBody>
          <a:bodyPr/>
          <a:lstStyle/>
          <a:p>
            <a:r>
              <a:rPr lang="en-US" altLang="zh-TW" dirty="0"/>
              <a:t>Result-</a:t>
            </a:r>
            <a:r>
              <a:rPr lang="zh-TW" altLang="en-US" dirty="0"/>
              <a:t>反應時間</a:t>
            </a:r>
          </a:p>
        </p:txBody>
      </p:sp>
      <p:sp>
        <p:nvSpPr>
          <p:cNvPr id="3" name="內容版面配置區 2">
            <a:extLst>
              <a:ext uri="{FF2B5EF4-FFF2-40B4-BE49-F238E27FC236}">
                <a16:creationId xmlns:a16="http://schemas.microsoft.com/office/drawing/2014/main" id="{A91529EF-A009-4928-9706-5DA004CDAB57}"/>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受測者在酒精飲料條件下，看見黃燈時反應時間顯著大於安慰劑飲料。</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對突然合併車輛的反應時間及最小</a:t>
            </a:r>
            <a:r>
              <a:rPr lang="en-US" altLang="zh-TW" dirty="0"/>
              <a:t>TTC</a:t>
            </a:r>
            <a:r>
              <a:rPr lang="zh-TW" altLang="en-US" dirty="0"/>
              <a:t>，兩種飲料沒有顯著差異。</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在安慰劑飲料條件下，在超車時與前方車輛的</a:t>
            </a:r>
            <a:r>
              <a:rPr lang="en-US" altLang="zh-TW" dirty="0"/>
              <a:t>THW</a:t>
            </a:r>
            <a:r>
              <a:rPr lang="zh-TW" altLang="en-US" dirty="0"/>
              <a:t>顯著大於酒精飲料。</a:t>
            </a:r>
            <a:endParaRPr lang="en-US" altLang="zh-TW" dirty="0"/>
          </a:p>
          <a:p>
            <a:pPr>
              <a:lnSpc>
                <a:spcPct val="125000"/>
              </a:lnSpc>
              <a:spcBef>
                <a:spcPts val="300"/>
              </a:spcBef>
              <a:spcAft>
                <a:spcPts val="300"/>
              </a:spcAft>
              <a:buFont typeface="Wingdings" panose="05000000000000000000" pitchFamily="2" charset="2"/>
              <a:buChar char="Ø"/>
            </a:pPr>
            <a:endParaRPr lang="zh-TW" altLang="en-US" dirty="0"/>
          </a:p>
        </p:txBody>
      </p:sp>
      <p:grpSp>
        <p:nvGrpSpPr>
          <p:cNvPr id="14" name="群組 13">
            <a:extLst>
              <a:ext uri="{FF2B5EF4-FFF2-40B4-BE49-F238E27FC236}">
                <a16:creationId xmlns:a16="http://schemas.microsoft.com/office/drawing/2014/main" id="{76A53873-3CD0-4300-ADC7-6F655AF74366}"/>
              </a:ext>
            </a:extLst>
          </p:cNvPr>
          <p:cNvGrpSpPr/>
          <p:nvPr/>
        </p:nvGrpSpPr>
        <p:grpSpPr>
          <a:xfrm>
            <a:off x="480610" y="3635771"/>
            <a:ext cx="11291740" cy="1778426"/>
            <a:chOff x="664590" y="3126724"/>
            <a:chExt cx="11291740" cy="1778426"/>
          </a:xfrm>
        </p:grpSpPr>
        <p:pic>
          <p:nvPicPr>
            <p:cNvPr id="5" name="圖片 4">
              <a:extLst>
                <a:ext uri="{FF2B5EF4-FFF2-40B4-BE49-F238E27FC236}">
                  <a16:creationId xmlns:a16="http://schemas.microsoft.com/office/drawing/2014/main" id="{DFA75F8D-99AC-4196-B935-7BECEA807B03}"/>
                </a:ext>
              </a:extLst>
            </p:cNvPr>
            <p:cNvPicPr>
              <a:picLocks noChangeAspect="1"/>
            </p:cNvPicPr>
            <p:nvPr/>
          </p:nvPicPr>
          <p:blipFill rotWithShape="1">
            <a:blip r:embed="rId3">
              <a:extLst>
                <a:ext uri="{28A0092B-C50C-407E-A947-70E740481C1C}">
                  <a14:useLocalDpi xmlns:a14="http://schemas.microsoft.com/office/drawing/2010/main" val="0"/>
                </a:ext>
              </a:extLst>
            </a:blip>
            <a:srcRect l="1220" t="7182"/>
            <a:stretch/>
          </p:blipFill>
          <p:spPr>
            <a:xfrm>
              <a:off x="788415" y="3126724"/>
              <a:ext cx="11167915" cy="362719"/>
            </a:xfrm>
            <a:prstGeom prst="rect">
              <a:avLst/>
            </a:prstGeom>
          </p:spPr>
        </p:pic>
        <p:pic>
          <p:nvPicPr>
            <p:cNvPr id="9" name="圖片 8">
              <a:extLst>
                <a:ext uri="{FF2B5EF4-FFF2-40B4-BE49-F238E27FC236}">
                  <a16:creationId xmlns:a16="http://schemas.microsoft.com/office/drawing/2014/main" id="{9E070873-DD63-4CC3-839E-7E0138977C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4590" y="4276500"/>
              <a:ext cx="11277600" cy="238125"/>
            </a:xfrm>
            <a:prstGeom prst="rect">
              <a:avLst/>
            </a:prstGeom>
          </p:spPr>
        </p:pic>
        <p:pic>
          <p:nvPicPr>
            <p:cNvPr id="7" name="圖片 6">
              <a:extLst>
                <a:ext uri="{FF2B5EF4-FFF2-40B4-BE49-F238E27FC236}">
                  <a16:creationId xmlns:a16="http://schemas.microsoft.com/office/drawing/2014/main" id="{9EA70F16-66FB-460B-99F7-DA1525C8721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8415" y="3489443"/>
              <a:ext cx="11029950" cy="838200"/>
            </a:xfrm>
            <a:prstGeom prst="rect">
              <a:avLst/>
            </a:prstGeom>
          </p:spPr>
        </p:pic>
        <p:pic>
          <p:nvPicPr>
            <p:cNvPr id="13" name="圖片 12">
              <a:extLst>
                <a:ext uri="{FF2B5EF4-FFF2-40B4-BE49-F238E27FC236}">
                  <a16:creationId xmlns:a16="http://schemas.microsoft.com/office/drawing/2014/main" id="{BF080ABD-AE17-449E-99D5-FE6F9B8D494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8415" y="4514625"/>
              <a:ext cx="10944225" cy="390525"/>
            </a:xfrm>
            <a:prstGeom prst="rect">
              <a:avLst/>
            </a:prstGeom>
          </p:spPr>
        </p:pic>
      </p:grpSp>
    </p:spTree>
    <p:extLst>
      <p:ext uri="{BB962C8B-B14F-4D97-AF65-F5344CB8AC3E}">
        <p14:creationId xmlns:p14="http://schemas.microsoft.com/office/powerpoint/2010/main" val="2282321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76E79-EC04-49F9-80CB-0ED56DBFD182}"/>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A91529EF-A009-4928-9706-5DA004CDAB57}"/>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本研究在</a:t>
            </a:r>
            <a:r>
              <a:rPr lang="en-US" altLang="zh-TW" dirty="0"/>
              <a:t>0.5‰ </a:t>
            </a:r>
            <a:r>
              <a:rPr lang="zh-TW" altLang="en-US" dirty="0"/>
              <a:t>酒精的影響下，</a:t>
            </a:r>
            <a:r>
              <a:rPr lang="en-US" altLang="zh-TW" dirty="0"/>
              <a:t>SDLP</a:t>
            </a:r>
            <a:r>
              <a:rPr lang="zh-TW" altLang="en-US" dirty="0"/>
              <a:t>平均增加</a:t>
            </a:r>
            <a:r>
              <a:rPr lang="en-US" altLang="zh-TW" dirty="0"/>
              <a:t>5.8</a:t>
            </a:r>
            <a:r>
              <a:rPr lang="zh-TW" altLang="en-US" dirty="0"/>
              <a:t>釐米，與</a:t>
            </a:r>
            <a:r>
              <a:rPr lang="en-US" altLang="zh-TW" dirty="0"/>
              <a:t>Irwin et al., (2017)</a:t>
            </a:r>
            <a:r>
              <a:rPr lang="zh-TW" altLang="en-US" dirty="0"/>
              <a:t>的研究相似，此研究的平均</a:t>
            </a:r>
            <a:r>
              <a:rPr lang="en-US" altLang="zh-TW" dirty="0"/>
              <a:t>SDLP</a:t>
            </a:r>
            <a:r>
              <a:rPr lang="zh-TW" altLang="en-US" dirty="0"/>
              <a:t>為</a:t>
            </a:r>
            <a:r>
              <a:rPr lang="en-US" altLang="zh-TW" dirty="0"/>
              <a:t>4</a:t>
            </a:r>
            <a:r>
              <a:rPr lang="zh-TW" altLang="en-US" dirty="0"/>
              <a:t>釐米。</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在酒精的影響下，所引起的速度變化比安慰劑飲料多</a:t>
            </a:r>
            <a:r>
              <a:rPr lang="en-US" altLang="zh-TW" dirty="0"/>
              <a:t>0.38</a:t>
            </a:r>
            <a:r>
              <a:rPr lang="zh-TW" altLang="en-US" dirty="0"/>
              <a:t>公里</a:t>
            </a:r>
            <a:r>
              <a:rPr lang="en-US" altLang="zh-TW" dirty="0"/>
              <a:t>/</a:t>
            </a:r>
            <a:r>
              <a:rPr lang="zh-TW" altLang="en-US" dirty="0"/>
              <a:t>小時，雖然較小的速度變化不一定對交通安全造成威脅，但可以說明在酒精的影響下，比安慰劑飲料更難遵守交通規則。</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在酒精飲料的條件下，與前方車輛的</a:t>
            </a:r>
            <a:r>
              <a:rPr lang="en-US" altLang="zh-TW" dirty="0"/>
              <a:t>THW</a:t>
            </a:r>
            <a:r>
              <a:rPr lang="zh-TW" altLang="en-US" dirty="0"/>
              <a:t>比安慰劑飲料顯著較小，這與</a:t>
            </a:r>
            <a:r>
              <a:rPr lang="en-US" altLang="zh-TW" dirty="0" err="1"/>
              <a:t>Kenntner-Malabia</a:t>
            </a:r>
            <a:r>
              <a:rPr lang="en-US" altLang="zh-TW" dirty="0"/>
              <a:t> et al. (2015)</a:t>
            </a:r>
            <a:r>
              <a:rPr lang="zh-TW" altLang="en-US" dirty="0"/>
              <a:t>研究一致；但與</a:t>
            </a:r>
            <a:r>
              <a:rPr lang="en-US" altLang="zh-TW" dirty="0" err="1"/>
              <a:t>Freydier</a:t>
            </a:r>
            <a:r>
              <a:rPr lang="en-US" altLang="zh-TW" dirty="0"/>
              <a:t> et al. (2014)</a:t>
            </a:r>
            <a:r>
              <a:rPr lang="zh-TW" altLang="en-US" dirty="0"/>
              <a:t>及</a:t>
            </a:r>
            <a:r>
              <a:rPr lang="en-US" altLang="zh-TW" dirty="0"/>
              <a:t>Leung and </a:t>
            </a:r>
            <a:r>
              <a:rPr lang="en-US" altLang="zh-TW" dirty="0" err="1"/>
              <a:t>Starmer</a:t>
            </a:r>
            <a:r>
              <a:rPr lang="en-US" altLang="zh-TW" dirty="0"/>
              <a:t> (2005)</a:t>
            </a:r>
            <a:r>
              <a:rPr lang="zh-TW" altLang="en-US" dirty="0"/>
              <a:t>的研究相反。</a:t>
            </a:r>
            <a:endParaRPr lang="en-US" altLang="zh-TW"/>
          </a:p>
          <a:p>
            <a:pPr>
              <a:lnSpc>
                <a:spcPct val="125000"/>
              </a:lnSpc>
              <a:spcBef>
                <a:spcPts val="300"/>
              </a:spcBef>
              <a:spcAft>
                <a:spcPts val="300"/>
              </a:spcAft>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2425750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76E79-EC04-49F9-80CB-0ED56DBFD182}"/>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91529EF-A009-4928-9706-5DA004CDAB57}"/>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有研究表明，使用精神活性物質會增加交通事故的風險</a:t>
            </a:r>
            <a:r>
              <a:rPr lang="en-US" altLang="zh-TW" dirty="0"/>
              <a:t>(Dassanayake, Michie, Carter, &amp; Jones, 2011)</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en-US" altLang="zh-TW" dirty="0"/>
              <a:t>18</a:t>
            </a:r>
            <a:r>
              <a:rPr lang="zh-TW" altLang="en-US" dirty="0"/>
              <a:t>個歐洲國家合作研究表示，約有</a:t>
            </a:r>
            <a:r>
              <a:rPr lang="en-US" altLang="zh-TW" dirty="0"/>
              <a:t>3.5%</a:t>
            </a:r>
            <a:r>
              <a:rPr lang="zh-TW" altLang="en-US" dirty="0"/>
              <a:t>的歐洲司機酒後駕駛；</a:t>
            </a:r>
            <a:r>
              <a:rPr lang="en-US" altLang="zh-TW" dirty="0"/>
              <a:t>1.9%</a:t>
            </a:r>
            <a:r>
              <a:rPr lang="zh-TW" altLang="en-US" dirty="0"/>
              <a:t>的駕駛使用非法藥物；有</a:t>
            </a:r>
            <a:r>
              <a:rPr lang="en-US" altLang="zh-TW" dirty="0"/>
              <a:t>1.36%</a:t>
            </a:r>
            <a:r>
              <a:rPr lang="zh-TW" altLang="en-US" dirty="0"/>
              <a:t>的駕駛使用藥物</a:t>
            </a:r>
            <a:r>
              <a:rPr lang="en-US" altLang="zh-TW" dirty="0"/>
              <a:t>(</a:t>
            </a:r>
            <a:r>
              <a:rPr lang="en-US" altLang="zh-TW" dirty="0" err="1"/>
              <a:t>Heissing</a:t>
            </a:r>
            <a:r>
              <a:rPr lang="en-US" altLang="zh-TW" dirty="0"/>
              <a:t> &amp; Albrecht, 2018)</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道路跟蹤測試是衡量精神活性物質影響駕駛表現的一種方法</a:t>
            </a:r>
            <a:r>
              <a:rPr lang="en-US" altLang="zh-TW" dirty="0"/>
              <a:t>(O’Hanlon, </a:t>
            </a:r>
            <a:r>
              <a:rPr lang="en-US" altLang="zh-TW" dirty="0" err="1"/>
              <a:t>Haak</a:t>
            </a:r>
            <a:r>
              <a:rPr lang="en-US" altLang="zh-TW" dirty="0"/>
              <a:t>, </a:t>
            </a:r>
            <a:r>
              <a:rPr lang="en-US" altLang="zh-TW" dirty="0" err="1"/>
              <a:t>Blaauw</a:t>
            </a:r>
            <a:r>
              <a:rPr lang="en-US" altLang="zh-TW" dirty="0"/>
              <a:t>, &amp; </a:t>
            </a:r>
            <a:r>
              <a:rPr lang="en-US" altLang="zh-TW" dirty="0" err="1"/>
              <a:t>Riemersma</a:t>
            </a:r>
            <a:r>
              <a:rPr lang="en-US" altLang="zh-TW" dirty="0"/>
              <a:t>, 1982; </a:t>
            </a:r>
            <a:r>
              <a:rPr lang="en-US" altLang="zh-TW" dirty="0" err="1"/>
              <a:t>Ramaekers</a:t>
            </a:r>
            <a:r>
              <a:rPr lang="en-US" altLang="zh-TW" dirty="0"/>
              <a:t>, 2017; </a:t>
            </a:r>
            <a:r>
              <a:rPr lang="en-US" altLang="zh-TW" dirty="0" err="1"/>
              <a:t>Verster</a:t>
            </a:r>
            <a:r>
              <a:rPr lang="en-US" altLang="zh-TW" dirty="0"/>
              <a:t> &amp; Roth, 2011)</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ü"/>
            </a:pPr>
            <a:r>
              <a:rPr lang="zh-TW" altLang="en-US" dirty="0"/>
              <a:t>已被證明可以預測實際藥物引起的碰撞風險</a:t>
            </a:r>
            <a:r>
              <a:rPr lang="en-US" altLang="zh-TW" dirty="0"/>
              <a:t>(</a:t>
            </a:r>
            <a:r>
              <a:rPr lang="en-US" altLang="zh-TW" dirty="0" err="1"/>
              <a:t>Ramaekers</a:t>
            </a:r>
            <a:r>
              <a:rPr lang="en-US" altLang="zh-TW" dirty="0"/>
              <a:t>, 2017)</a:t>
            </a:r>
            <a:r>
              <a:rPr lang="zh-TW" altLang="en-US" dirty="0"/>
              <a:t>。</a:t>
            </a:r>
            <a:endParaRPr lang="en-US" altLang="zh-TW" dirty="0"/>
          </a:p>
          <a:p>
            <a:pPr marL="0" indent="0">
              <a:lnSpc>
                <a:spcPct val="125000"/>
              </a:lnSpc>
              <a:spcBef>
                <a:spcPts val="300"/>
              </a:spcBef>
              <a:spcAft>
                <a:spcPts val="300"/>
              </a:spcAft>
              <a:buNone/>
            </a:pPr>
            <a:endParaRPr lang="en-US" altLang="zh-TW" dirty="0"/>
          </a:p>
          <a:p>
            <a:pPr>
              <a:lnSpc>
                <a:spcPct val="125000"/>
              </a:lnSpc>
              <a:spcBef>
                <a:spcPts val="300"/>
              </a:spcBef>
              <a:spcAft>
                <a:spcPts val="300"/>
              </a:spcAft>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2224337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76E79-EC04-49F9-80CB-0ED56DBFD182}"/>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91529EF-A009-4928-9706-5DA004CDAB57}"/>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學者研究酒精對影響時間車距</a:t>
            </a:r>
            <a:r>
              <a:rPr lang="en-US" altLang="zh-TW" dirty="0"/>
              <a:t>(time headway, THW)</a:t>
            </a:r>
            <a:r>
              <a:rPr lang="zh-TW" altLang="en-US" dirty="0"/>
              <a:t>有不同的結果：</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受測者在酒精的影響下，與安慰劑的時間車距相較低於一秒</a:t>
            </a:r>
            <a:r>
              <a:rPr lang="en-US" altLang="zh-TW" dirty="0"/>
              <a:t>(</a:t>
            </a:r>
            <a:r>
              <a:rPr lang="en-US" altLang="zh-TW" dirty="0" err="1"/>
              <a:t>Kenntner-Malabia</a:t>
            </a:r>
            <a:r>
              <a:rPr lang="en-US" altLang="zh-TW" dirty="0"/>
              <a:t>, </a:t>
            </a:r>
            <a:r>
              <a:rPr lang="en-US" altLang="zh-TW" dirty="0" err="1"/>
              <a:t>Kaussner</a:t>
            </a:r>
            <a:r>
              <a:rPr lang="en-US" altLang="zh-TW" dirty="0"/>
              <a:t>, </a:t>
            </a:r>
            <a:r>
              <a:rPr lang="en-US" altLang="zh-TW" dirty="0" err="1"/>
              <a:t>Jagiellowicz</a:t>
            </a:r>
            <a:r>
              <a:rPr lang="en-US" altLang="zh-TW" dirty="0"/>
              <a:t>-Kaufmann, Hoffman, and </a:t>
            </a:r>
            <a:r>
              <a:rPr lang="en-US" altLang="zh-TW" dirty="0" err="1"/>
              <a:t>Krüger</a:t>
            </a:r>
            <a:r>
              <a:rPr lang="en-US" altLang="zh-TW" dirty="0"/>
              <a:t>, 2015)</a:t>
            </a:r>
            <a:r>
              <a:rPr lang="zh-TW" altLang="en-US" dirty="0"/>
              <a:t>。</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比較新手駕駛</a:t>
            </a:r>
            <a:r>
              <a:rPr lang="en-US" altLang="zh-TW" dirty="0"/>
              <a:t>(</a:t>
            </a:r>
            <a:r>
              <a:rPr lang="zh-TW" altLang="en-US" dirty="0"/>
              <a:t>小於</a:t>
            </a:r>
            <a:r>
              <a:rPr lang="en-US" altLang="zh-TW" dirty="0"/>
              <a:t>2</a:t>
            </a:r>
            <a:r>
              <a:rPr lang="zh-TW" altLang="en-US" dirty="0"/>
              <a:t>個月</a:t>
            </a:r>
            <a:r>
              <a:rPr lang="en-US" altLang="zh-TW" dirty="0"/>
              <a:t>)</a:t>
            </a:r>
            <a:r>
              <a:rPr lang="zh-TW" altLang="en-US" dirty="0"/>
              <a:t>和有經驗的駕駛</a:t>
            </a:r>
            <a:r>
              <a:rPr lang="en-US" altLang="zh-TW" dirty="0"/>
              <a:t>(3</a:t>
            </a:r>
            <a:r>
              <a:rPr lang="zh-TW" altLang="en-US" dirty="0"/>
              <a:t>年</a:t>
            </a:r>
            <a:r>
              <a:rPr lang="en-US" altLang="zh-TW" dirty="0"/>
              <a:t>)</a:t>
            </a:r>
            <a:r>
              <a:rPr lang="zh-TW" altLang="en-US" dirty="0"/>
              <a:t>，發現新手駕駛在酒精的影響下，與安慰劑相比，時間車距會較小</a:t>
            </a:r>
            <a:r>
              <a:rPr lang="en-US" altLang="zh-TW" dirty="0"/>
              <a:t>(</a:t>
            </a:r>
            <a:r>
              <a:rPr lang="en-US" altLang="zh-TW" dirty="0" err="1"/>
              <a:t>Freydier</a:t>
            </a:r>
            <a:r>
              <a:rPr lang="en-US" altLang="zh-TW" dirty="0"/>
              <a:t> et al., 2014)</a:t>
            </a:r>
            <a:r>
              <a:rPr lang="zh-TW" altLang="en-US" dirty="0"/>
              <a:t>。</a:t>
            </a:r>
            <a:endParaRPr lang="en-US" altLang="zh-TW" dirty="0"/>
          </a:p>
          <a:p>
            <a:pPr marL="702900" indent="-342900">
              <a:lnSpc>
                <a:spcPct val="125000"/>
              </a:lnSpc>
              <a:spcBef>
                <a:spcPts val="300"/>
              </a:spcBef>
              <a:spcAft>
                <a:spcPts val="300"/>
              </a:spcAft>
              <a:buFont typeface="Wingdings" panose="05000000000000000000" pitchFamily="2" charset="2"/>
              <a:buChar char="ü"/>
            </a:pPr>
            <a:r>
              <a:rPr lang="zh-TW" altLang="en-US" dirty="0"/>
              <a:t>受測者在酒精的影響下，與安慰劑的</a:t>
            </a:r>
            <a:r>
              <a:rPr lang="en-US" altLang="zh-TW" dirty="0"/>
              <a:t>THW</a:t>
            </a:r>
            <a:r>
              <a:rPr lang="zh-TW" altLang="en-US" dirty="0"/>
              <a:t>沒有差異</a:t>
            </a:r>
            <a:r>
              <a:rPr lang="en-US" altLang="zh-TW" dirty="0"/>
              <a:t>(Leung and </a:t>
            </a:r>
            <a:r>
              <a:rPr lang="en-US" altLang="zh-TW" dirty="0" err="1"/>
              <a:t>Starmer</a:t>
            </a:r>
            <a:r>
              <a:rPr lang="en-US" altLang="zh-TW" dirty="0"/>
              <a:t>, 2005)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這個研究的目的是探討酒精與安慰劑對駕駛行為的影響。</a:t>
            </a:r>
          </a:p>
        </p:txBody>
      </p:sp>
    </p:spTree>
    <p:extLst>
      <p:ext uri="{BB962C8B-B14F-4D97-AF65-F5344CB8AC3E}">
        <p14:creationId xmlns:p14="http://schemas.microsoft.com/office/powerpoint/2010/main" val="1059229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76E79-EC04-49F9-80CB-0ED56DBFD182}"/>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A91529EF-A009-4928-9706-5DA004CDAB57}"/>
              </a:ext>
            </a:extLst>
          </p:cNvPr>
          <p:cNvSpPr>
            <a:spLocks noGrp="1"/>
          </p:cNvSpPr>
          <p:nvPr>
            <p:ph idx="1"/>
          </p:nvPr>
        </p:nvSpPr>
        <p:spPr/>
        <p:txBody>
          <a:bodyPr>
            <a:normAutofit lnSpcReduction="10000"/>
          </a:bodyPr>
          <a:lstStyle/>
          <a:p>
            <a:pPr marL="342900" lvl="1" indent="-342900" algn="just">
              <a:lnSpc>
                <a:spcPct val="170000"/>
              </a:lnSpc>
              <a:spcBef>
                <a:spcPts val="300"/>
              </a:spcBef>
              <a:spcAft>
                <a:spcPts val="300"/>
              </a:spcAft>
              <a:buFont typeface="Wingdings" panose="05000000000000000000" pitchFamily="2" charset="2"/>
              <a:buChar char="Ø"/>
            </a:pPr>
            <a:r>
              <a:rPr lang="zh-TW" altLang="en-US" sz="2200" dirty="0"/>
              <a:t>受測者：</a:t>
            </a:r>
            <a:endParaRPr lang="en-US" altLang="zh-TW" sz="2200" dirty="0"/>
          </a:p>
          <a:p>
            <a:pPr lvl="1" algn="just">
              <a:lnSpc>
                <a:spcPct val="170000"/>
              </a:lnSpc>
              <a:spcBef>
                <a:spcPts val="300"/>
              </a:spcBef>
              <a:spcAft>
                <a:spcPts val="300"/>
              </a:spcAft>
              <a:buFont typeface="Wingdings" panose="05000000000000000000" pitchFamily="2" charset="2"/>
              <a:buChar char="l"/>
            </a:pPr>
            <a:r>
              <a:rPr lang="en-US" altLang="zh-TW" sz="2000" dirty="0"/>
              <a:t>30</a:t>
            </a:r>
            <a:r>
              <a:rPr lang="zh-TW" altLang="en-US" sz="2000" dirty="0"/>
              <a:t>位</a:t>
            </a:r>
            <a:endParaRPr lang="en-US" altLang="zh-TW" sz="2000" dirty="0"/>
          </a:p>
          <a:p>
            <a:pPr lvl="1" algn="just">
              <a:lnSpc>
                <a:spcPct val="170000"/>
              </a:lnSpc>
              <a:spcBef>
                <a:spcPts val="300"/>
              </a:spcBef>
              <a:spcAft>
                <a:spcPts val="300"/>
              </a:spcAft>
              <a:buFont typeface="Wingdings" panose="05000000000000000000" pitchFamily="2" charset="2"/>
              <a:buChar char="l"/>
            </a:pPr>
            <a:r>
              <a:rPr lang="zh-TW" altLang="en-US" sz="2000" dirty="0"/>
              <a:t>男：</a:t>
            </a:r>
            <a:r>
              <a:rPr lang="en-US" altLang="zh-TW" sz="2000" dirty="0"/>
              <a:t>20</a:t>
            </a:r>
            <a:r>
              <a:rPr lang="zh-TW" altLang="en-US" sz="2000" dirty="0"/>
              <a:t>名、女：</a:t>
            </a:r>
            <a:r>
              <a:rPr lang="en-US" altLang="zh-TW" sz="2000" dirty="0"/>
              <a:t>10</a:t>
            </a:r>
            <a:r>
              <a:rPr lang="zh-TW" altLang="en-US" sz="2000" dirty="0"/>
              <a:t>名</a:t>
            </a:r>
            <a:endParaRPr lang="en-US" altLang="zh-TW" sz="2000" dirty="0"/>
          </a:p>
          <a:p>
            <a:pPr lvl="1" algn="just">
              <a:lnSpc>
                <a:spcPct val="170000"/>
              </a:lnSpc>
              <a:spcBef>
                <a:spcPts val="300"/>
              </a:spcBef>
              <a:spcAft>
                <a:spcPts val="300"/>
              </a:spcAft>
              <a:buFont typeface="Wingdings" panose="05000000000000000000" pitchFamily="2" charset="2"/>
              <a:buChar char="l"/>
            </a:pPr>
            <a:r>
              <a:rPr lang="zh-TW" altLang="en-US" sz="2000" dirty="0"/>
              <a:t>平均年齡：</a:t>
            </a:r>
            <a:r>
              <a:rPr lang="en-US" altLang="zh-TW" sz="2000" dirty="0"/>
              <a:t>45.4</a:t>
            </a:r>
            <a:r>
              <a:rPr lang="zh-TW" altLang="en-US" sz="2000" dirty="0"/>
              <a:t>歲</a:t>
            </a:r>
            <a:r>
              <a:rPr lang="en-US" altLang="zh-TW" sz="2000" dirty="0"/>
              <a:t>(21-75</a:t>
            </a:r>
            <a:r>
              <a:rPr lang="zh-TW" altLang="en-US" sz="2000" dirty="0"/>
              <a:t>歲</a:t>
            </a:r>
            <a:r>
              <a:rPr lang="en-US" altLang="zh-TW" sz="2000" dirty="0"/>
              <a:t>)</a:t>
            </a:r>
          </a:p>
          <a:p>
            <a:pPr lvl="1" algn="just">
              <a:lnSpc>
                <a:spcPct val="170000"/>
              </a:lnSpc>
              <a:spcBef>
                <a:spcPts val="300"/>
              </a:spcBef>
              <a:spcAft>
                <a:spcPts val="300"/>
              </a:spcAft>
              <a:buFont typeface="Wingdings" panose="05000000000000000000" pitchFamily="2" charset="2"/>
              <a:buChar char="l"/>
            </a:pPr>
            <a:r>
              <a:rPr lang="zh-TW" altLang="en-US" sz="2000" dirty="0"/>
              <a:t>皆持有有效駕照至少</a:t>
            </a:r>
            <a:r>
              <a:rPr lang="en-US" altLang="zh-TW" sz="2000" dirty="0"/>
              <a:t>3</a:t>
            </a:r>
            <a:r>
              <a:rPr lang="zh-TW" altLang="en-US" sz="2000" dirty="0"/>
              <a:t>年</a:t>
            </a:r>
            <a:endParaRPr lang="en-US" altLang="zh-TW" sz="2000" dirty="0"/>
          </a:p>
          <a:p>
            <a:pPr lvl="1" algn="just">
              <a:lnSpc>
                <a:spcPct val="170000"/>
              </a:lnSpc>
              <a:spcBef>
                <a:spcPts val="300"/>
              </a:spcBef>
              <a:spcAft>
                <a:spcPts val="300"/>
              </a:spcAft>
              <a:buFont typeface="Wingdings" panose="05000000000000000000" pitchFamily="2" charset="2"/>
              <a:buChar char="l"/>
            </a:pPr>
            <a:r>
              <a:rPr lang="zh-TW" altLang="en-US" sz="2000" dirty="0"/>
              <a:t>視力至少為</a:t>
            </a:r>
            <a:r>
              <a:rPr lang="en-US" altLang="zh-TW" sz="2000" dirty="0"/>
              <a:t>0.5(Snellen Chart)</a:t>
            </a:r>
          </a:p>
          <a:p>
            <a:pPr lvl="1" algn="just">
              <a:lnSpc>
                <a:spcPct val="170000"/>
              </a:lnSpc>
              <a:spcBef>
                <a:spcPts val="300"/>
              </a:spcBef>
              <a:spcAft>
                <a:spcPts val="300"/>
              </a:spcAft>
              <a:buFont typeface="Wingdings" panose="05000000000000000000" pitchFamily="2" charset="2"/>
              <a:buChar char="l"/>
            </a:pPr>
            <a:r>
              <a:rPr lang="zh-TW" altLang="en-US" dirty="0"/>
              <a:t>無患有神經系統疾病者及使用娛樂性藥物者。</a:t>
            </a:r>
          </a:p>
        </p:txBody>
      </p:sp>
    </p:spTree>
    <p:extLst>
      <p:ext uri="{BB962C8B-B14F-4D97-AF65-F5344CB8AC3E}">
        <p14:creationId xmlns:p14="http://schemas.microsoft.com/office/powerpoint/2010/main" val="2279997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76E79-EC04-49F9-80CB-0ED56DBFD182}"/>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A91529EF-A009-4928-9706-5DA004CDAB57}"/>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sz="2200" dirty="0"/>
              <a:t>設備：</a:t>
            </a:r>
            <a:endParaRPr lang="en-US" altLang="zh-TW" sz="2200" dirty="0"/>
          </a:p>
          <a:p>
            <a:pPr marL="702900" indent="-342900">
              <a:lnSpc>
                <a:spcPct val="125000"/>
              </a:lnSpc>
              <a:spcBef>
                <a:spcPts val="300"/>
              </a:spcBef>
              <a:spcAft>
                <a:spcPts val="300"/>
              </a:spcAft>
              <a:buFont typeface="Wingdings" panose="05000000000000000000" pitchFamily="2" charset="2"/>
              <a:buChar char="l"/>
            </a:pPr>
            <a:r>
              <a:rPr lang="zh-TW" altLang="en-US" dirty="0"/>
              <a:t>使用</a:t>
            </a:r>
            <a:r>
              <a:rPr lang="en-US" altLang="zh-TW" dirty="0"/>
              <a:t>Jentig50</a:t>
            </a:r>
            <a:r>
              <a:rPr lang="zh-TW" altLang="en-US" dirty="0"/>
              <a:t>駕駛艙模擬器。</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有</a:t>
            </a:r>
            <a:r>
              <a:rPr lang="en-US" altLang="zh-TW" dirty="0"/>
              <a:t>3</a:t>
            </a:r>
            <a:r>
              <a:rPr lang="zh-TW" altLang="en-US" dirty="0"/>
              <a:t>個</a:t>
            </a:r>
            <a:r>
              <a:rPr lang="en-US" altLang="zh-TW" dirty="0"/>
              <a:t>50</a:t>
            </a:r>
            <a:r>
              <a:rPr lang="zh-TW" altLang="en-US" dirty="0"/>
              <a:t>英吋的</a:t>
            </a:r>
            <a:r>
              <a:rPr lang="en-US" altLang="zh-TW" dirty="0"/>
              <a:t>LED</a:t>
            </a:r>
            <a:r>
              <a:rPr lang="zh-TW" altLang="en-US" dirty="0"/>
              <a:t>顯示器，</a:t>
            </a:r>
            <a:r>
              <a:rPr lang="zh-TW" altLang="en-US" sz="2000" dirty="0"/>
              <a:t>受測者可以</a:t>
            </a:r>
            <a:r>
              <a:rPr lang="en-US" altLang="zh-TW" sz="2000" dirty="0"/>
              <a:t>200</a:t>
            </a:r>
            <a:r>
              <a:rPr lang="zh-TW" altLang="en-US" sz="2000" dirty="0"/>
              <a:t>度的觀察路線。</a:t>
            </a:r>
            <a:endParaRPr lang="en-US" altLang="zh-TW" sz="2000" dirty="0"/>
          </a:p>
          <a:p>
            <a:pPr marL="702900" indent="-342900">
              <a:lnSpc>
                <a:spcPct val="125000"/>
              </a:lnSpc>
              <a:spcBef>
                <a:spcPts val="300"/>
              </a:spcBef>
              <a:spcAft>
                <a:spcPts val="300"/>
              </a:spcAft>
              <a:buFont typeface="Wingdings" panose="05000000000000000000" pitchFamily="2" charset="2"/>
              <a:buChar char="l"/>
            </a:pPr>
            <a:r>
              <a:rPr lang="zh-TW" altLang="en-US" sz="2000" dirty="0"/>
              <a:t>有安全帶的固定底座、方向盤、手煞車、三個踏板。</a:t>
            </a:r>
            <a:endParaRPr lang="en-US" altLang="zh-TW" sz="2000" dirty="0"/>
          </a:p>
          <a:p>
            <a:pPr marL="702900" indent="-342900">
              <a:lnSpc>
                <a:spcPct val="125000"/>
              </a:lnSpc>
              <a:spcBef>
                <a:spcPts val="300"/>
              </a:spcBef>
              <a:spcAft>
                <a:spcPts val="300"/>
              </a:spcAft>
              <a:buFont typeface="Wingdings" panose="05000000000000000000" pitchFamily="2" charset="2"/>
              <a:buChar char="l"/>
            </a:pPr>
            <a:r>
              <a:rPr lang="zh-TW" altLang="en-US" dirty="0"/>
              <a:t>畫面有顯示後照鏡、側視鏡、儀表板跟車窗。</a:t>
            </a:r>
          </a:p>
        </p:txBody>
      </p:sp>
      <p:pic>
        <p:nvPicPr>
          <p:cNvPr id="5" name="圖片 4" descr="一張含有 文字, 地板, 桌, 電腦 的圖片&#10;&#10;自動產生的描述">
            <a:extLst>
              <a:ext uri="{FF2B5EF4-FFF2-40B4-BE49-F238E27FC236}">
                <a16:creationId xmlns:a16="http://schemas.microsoft.com/office/drawing/2014/main" id="{CFB29190-F4CD-4D55-9036-C0192EFFE3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4251" y="4124599"/>
            <a:ext cx="4783498" cy="2823048"/>
          </a:xfrm>
          <a:prstGeom prst="rect">
            <a:avLst/>
          </a:prstGeom>
        </p:spPr>
      </p:pic>
    </p:spTree>
    <p:extLst>
      <p:ext uri="{BB962C8B-B14F-4D97-AF65-F5344CB8AC3E}">
        <p14:creationId xmlns:p14="http://schemas.microsoft.com/office/powerpoint/2010/main" val="315087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76E79-EC04-49F9-80CB-0ED56DBFD182}"/>
              </a:ext>
            </a:extLst>
          </p:cNvPr>
          <p:cNvSpPr>
            <a:spLocks noGrp="1"/>
          </p:cNvSpPr>
          <p:nvPr>
            <p:ph type="title"/>
          </p:nvPr>
        </p:nvSpPr>
        <p:spPr/>
        <p:txBody>
          <a:bodyPr/>
          <a:lstStyle/>
          <a:p>
            <a:r>
              <a:rPr lang="en-US" altLang="zh-TW" dirty="0"/>
              <a:t>Method-</a:t>
            </a:r>
            <a:r>
              <a:rPr lang="zh-TW" altLang="en-US" dirty="0"/>
              <a:t>場景</a:t>
            </a:r>
          </a:p>
        </p:txBody>
      </p:sp>
      <p:sp>
        <p:nvSpPr>
          <p:cNvPr id="3" name="內容版面配置區 2">
            <a:extLst>
              <a:ext uri="{FF2B5EF4-FFF2-40B4-BE49-F238E27FC236}">
                <a16:creationId xmlns:a16="http://schemas.microsoft.com/office/drawing/2014/main" id="{A91529EF-A009-4928-9706-5DA004CDAB57}"/>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sz="2200" dirty="0"/>
              <a:t>場景一：</a:t>
            </a:r>
            <a:endParaRPr lang="en-US" altLang="zh-TW" sz="2200" dirty="0"/>
          </a:p>
          <a:p>
            <a:pPr marL="702900" indent="-342900">
              <a:lnSpc>
                <a:spcPct val="150000"/>
              </a:lnSpc>
              <a:spcBef>
                <a:spcPts val="300"/>
              </a:spcBef>
              <a:spcAft>
                <a:spcPts val="300"/>
              </a:spcAft>
              <a:buFont typeface="Wingdings" panose="05000000000000000000" pitchFamily="2" charset="2"/>
              <a:buChar char="l"/>
            </a:pPr>
            <a:r>
              <a:rPr lang="zh-TW" altLang="en-US" dirty="0"/>
              <a:t>帶有交通標誌的鄉村道路，分成四個路段，每個路段長度約為</a:t>
            </a:r>
            <a:r>
              <a:rPr lang="en-US" altLang="zh-TW" dirty="0"/>
              <a:t>700</a:t>
            </a:r>
            <a:r>
              <a:rPr lang="zh-TW" altLang="en-US" dirty="0"/>
              <a:t>公尺，兩個路段限速為</a:t>
            </a:r>
            <a:r>
              <a:rPr lang="en-US" altLang="zh-TW" dirty="0"/>
              <a:t>60</a:t>
            </a:r>
            <a:r>
              <a:rPr lang="zh-TW" altLang="en-US" dirty="0"/>
              <a:t>公里</a:t>
            </a:r>
            <a:r>
              <a:rPr lang="en-US" altLang="zh-TW" dirty="0"/>
              <a:t>/</a:t>
            </a:r>
            <a:r>
              <a:rPr lang="zh-TW" altLang="en-US" dirty="0"/>
              <a:t>小時，另外兩個路段限速為</a:t>
            </a:r>
            <a:r>
              <a:rPr lang="en-US" altLang="zh-TW" dirty="0"/>
              <a:t>80</a:t>
            </a:r>
            <a:r>
              <a:rPr lang="zh-TW" altLang="en-US" dirty="0"/>
              <a:t>公里</a:t>
            </a:r>
            <a:r>
              <a:rPr lang="en-US" altLang="zh-TW" dirty="0"/>
              <a:t>/</a:t>
            </a:r>
            <a:r>
              <a:rPr lang="zh-TW" altLang="en-US" dirty="0"/>
              <a:t>小時。有六個十字路口，當受測者行駛至某個點時，原本停在路邊的汽車會突然駛入受測者的駕駛車道</a:t>
            </a:r>
            <a:r>
              <a:rPr lang="en-US" altLang="zh-TW" dirty="0"/>
              <a:t>(THW</a:t>
            </a:r>
            <a:r>
              <a:rPr lang="zh-TW" altLang="en-US" dirty="0"/>
              <a:t>為</a:t>
            </a:r>
            <a:r>
              <a:rPr lang="en-US" altLang="zh-TW" dirty="0"/>
              <a:t>3</a:t>
            </a:r>
            <a:r>
              <a:rPr lang="zh-TW" altLang="en-US" dirty="0"/>
              <a:t>秒</a:t>
            </a:r>
            <a:r>
              <a:rPr lang="en-US" altLang="zh-TW" dirty="0"/>
              <a:t>)</a:t>
            </a:r>
            <a:r>
              <a:rPr lang="zh-TW" altLang="en-US" dirty="0"/>
              <a:t>，當受測者距離紅綠燈</a:t>
            </a:r>
            <a:r>
              <a:rPr lang="en-US" altLang="zh-TW" dirty="0"/>
              <a:t>111m</a:t>
            </a:r>
            <a:r>
              <a:rPr lang="zh-TW" altLang="en-US" dirty="0"/>
              <a:t>公尺時，會變成黃燈。</a:t>
            </a:r>
            <a:endParaRPr lang="en-US" altLang="zh-TW" dirty="0"/>
          </a:p>
          <a:p>
            <a:pPr marL="702900" indent="-342900">
              <a:lnSpc>
                <a:spcPct val="150000"/>
              </a:lnSpc>
              <a:spcBef>
                <a:spcPts val="300"/>
              </a:spcBef>
              <a:spcAft>
                <a:spcPts val="300"/>
              </a:spcAft>
              <a:buFont typeface="Wingdings" panose="05000000000000000000" pitchFamily="2" charset="2"/>
              <a:buChar char="ü"/>
            </a:pPr>
            <a:r>
              <a:rPr lang="zh-TW" altLang="en-US" dirty="0"/>
              <a:t>評估與突然合併汽車的最小碰撞時間、看見紅綠燈的反應時間、對突然合併汽車的反應時間。</a:t>
            </a:r>
            <a:endParaRPr lang="en-US" altLang="zh-TW" dirty="0"/>
          </a:p>
          <a:p>
            <a:pPr marL="702900" indent="-342900">
              <a:lnSpc>
                <a:spcPct val="150000"/>
              </a:lnSpc>
              <a:spcBef>
                <a:spcPts val="300"/>
              </a:spcBef>
              <a:spcAft>
                <a:spcPts val="300"/>
              </a:spcAft>
              <a:buFont typeface="Wingdings" panose="05000000000000000000" pitchFamily="2" charset="2"/>
              <a:buChar char="u"/>
            </a:pPr>
            <a:r>
              <a:rPr lang="zh-TW" altLang="en-US" dirty="0"/>
              <a:t>時間約為</a:t>
            </a:r>
            <a:r>
              <a:rPr lang="en-US" altLang="zh-TW" dirty="0"/>
              <a:t>10</a:t>
            </a:r>
            <a:r>
              <a:rPr lang="zh-TW" altLang="en-US" dirty="0"/>
              <a:t>分鐘。</a:t>
            </a:r>
          </a:p>
        </p:txBody>
      </p:sp>
    </p:spTree>
    <p:extLst>
      <p:ext uri="{BB962C8B-B14F-4D97-AF65-F5344CB8AC3E}">
        <p14:creationId xmlns:p14="http://schemas.microsoft.com/office/powerpoint/2010/main" val="2200353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76E79-EC04-49F9-80CB-0ED56DBFD182}"/>
              </a:ext>
            </a:extLst>
          </p:cNvPr>
          <p:cNvSpPr>
            <a:spLocks noGrp="1"/>
          </p:cNvSpPr>
          <p:nvPr>
            <p:ph type="title"/>
          </p:nvPr>
        </p:nvSpPr>
        <p:spPr/>
        <p:txBody>
          <a:bodyPr/>
          <a:lstStyle/>
          <a:p>
            <a:r>
              <a:rPr lang="en-US" altLang="zh-TW" dirty="0"/>
              <a:t>Method-</a:t>
            </a:r>
            <a:r>
              <a:rPr lang="zh-TW" altLang="en-US" dirty="0"/>
              <a:t>場景</a:t>
            </a:r>
          </a:p>
        </p:txBody>
      </p:sp>
      <p:sp>
        <p:nvSpPr>
          <p:cNvPr id="3" name="內容版面配置區 2">
            <a:extLst>
              <a:ext uri="{FF2B5EF4-FFF2-40B4-BE49-F238E27FC236}">
                <a16:creationId xmlns:a16="http://schemas.microsoft.com/office/drawing/2014/main" id="{A91529EF-A009-4928-9706-5DA004CDAB57}"/>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sz="2200" dirty="0"/>
              <a:t>場景二：</a:t>
            </a:r>
            <a:endParaRPr lang="en-US" altLang="zh-TW" sz="2200" dirty="0"/>
          </a:p>
          <a:p>
            <a:pPr marL="702900" indent="-342900">
              <a:lnSpc>
                <a:spcPct val="150000"/>
              </a:lnSpc>
              <a:spcBef>
                <a:spcPts val="300"/>
              </a:spcBef>
              <a:spcAft>
                <a:spcPts val="300"/>
              </a:spcAft>
              <a:buFont typeface="Wingdings" panose="05000000000000000000" pitchFamily="2" charset="2"/>
              <a:buChar char="l"/>
            </a:pPr>
            <a:r>
              <a:rPr lang="zh-TW" altLang="en-US" dirty="0"/>
              <a:t>從加速車道開始行駛，在收到語音指示後，併入車流並行駛一段距離。受測者會再收到一項語音指示要進行超車，超完車後須再返回右側車道，最後受測者會被指示離開高速公路並停車。</a:t>
            </a:r>
            <a:endParaRPr lang="en-US" altLang="zh-TW" dirty="0"/>
          </a:p>
          <a:p>
            <a:pPr marL="702900" indent="-342900">
              <a:lnSpc>
                <a:spcPct val="150000"/>
              </a:lnSpc>
              <a:spcBef>
                <a:spcPts val="300"/>
              </a:spcBef>
              <a:spcAft>
                <a:spcPts val="300"/>
              </a:spcAft>
              <a:buFont typeface="Wingdings" panose="05000000000000000000" pitchFamily="2" charset="2"/>
              <a:buChar char="ü"/>
            </a:pPr>
            <a:r>
              <a:rPr lang="zh-TW" altLang="en-US" dirty="0"/>
              <a:t>評估超車前受測者與前車的</a:t>
            </a:r>
            <a:r>
              <a:rPr lang="en-US" altLang="zh-TW" dirty="0"/>
              <a:t>THW</a:t>
            </a:r>
            <a:r>
              <a:rPr lang="zh-TW" altLang="en-US" dirty="0"/>
              <a:t>、受測者後方車輛的</a:t>
            </a:r>
            <a:r>
              <a:rPr lang="en-US" altLang="zh-TW" dirty="0"/>
              <a:t>THW</a:t>
            </a:r>
            <a:r>
              <a:rPr lang="zh-TW" altLang="en-US" dirty="0"/>
              <a:t>。</a:t>
            </a:r>
            <a:endParaRPr lang="en-US" altLang="zh-TW" dirty="0"/>
          </a:p>
          <a:p>
            <a:pPr marL="702900" indent="-342900">
              <a:lnSpc>
                <a:spcPct val="150000"/>
              </a:lnSpc>
              <a:spcBef>
                <a:spcPts val="300"/>
              </a:spcBef>
              <a:spcAft>
                <a:spcPts val="300"/>
              </a:spcAft>
              <a:buFont typeface="Wingdings" panose="05000000000000000000" pitchFamily="2" charset="2"/>
              <a:buChar char="u"/>
            </a:pPr>
            <a:r>
              <a:rPr lang="zh-TW" altLang="en-US" dirty="0"/>
              <a:t>時間約為</a:t>
            </a:r>
            <a:r>
              <a:rPr lang="en-US" altLang="zh-TW" dirty="0"/>
              <a:t>5</a:t>
            </a:r>
            <a:r>
              <a:rPr lang="zh-TW" altLang="en-US" dirty="0"/>
              <a:t>分鐘。</a:t>
            </a:r>
          </a:p>
        </p:txBody>
      </p:sp>
    </p:spTree>
    <p:extLst>
      <p:ext uri="{BB962C8B-B14F-4D97-AF65-F5344CB8AC3E}">
        <p14:creationId xmlns:p14="http://schemas.microsoft.com/office/powerpoint/2010/main" val="44241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76E79-EC04-49F9-80CB-0ED56DBFD182}"/>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A91529EF-A009-4928-9706-5DA004CDAB57}"/>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sz="2200" dirty="0"/>
              <a:t>場景三：</a:t>
            </a:r>
            <a:endParaRPr lang="en-US" altLang="zh-TW" sz="2200" dirty="0"/>
          </a:p>
          <a:p>
            <a:pPr marL="702900" indent="-342900" hangingPunct="0">
              <a:lnSpc>
                <a:spcPct val="150000"/>
              </a:lnSpc>
              <a:spcBef>
                <a:spcPts val="300"/>
              </a:spcBef>
              <a:spcAft>
                <a:spcPts val="300"/>
              </a:spcAft>
              <a:buFont typeface="Wingdings" panose="05000000000000000000" pitchFamily="2" charset="2"/>
              <a:buChar char="l"/>
            </a:pPr>
            <a:r>
              <a:rPr lang="zh-TW" altLang="en-US" dirty="0"/>
              <a:t>在沒有交通標誌的單一車道上行駛，受測者被要求以</a:t>
            </a:r>
            <a:r>
              <a:rPr lang="en-US" altLang="zh-TW" dirty="0"/>
              <a:t>100</a:t>
            </a:r>
            <a:r>
              <a:rPr lang="zh-TW" altLang="en-US" dirty="0"/>
              <a:t>公里</a:t>
            </a:r>
            <a:r>
              <a:rPr lang="en-US" altLang="zh-TW" dirty="0"/>
              <a:t>/</a:t>
            </a:r>
            <a:r>
              <a:rPr lang="zh-TW" altLang="en-US" dirty="0"/>
              <a:t>小時的速度行駛。</a:t>
            </a:r>
            <a:endParaRPr lang="en-US" altLang="zh-TW" dirty="0"/>
          </a:p>
          <a:p>
            <a:pPr marL="702900" indent="-342900">
              <a:lnSpc>
                <a:spcPct val="150000"/>
              </a:lnSpc>
              <a:spcBef>
                <a:spcPts val="300"/>
              </a:spcBef>
              <a:spcAft>
                <a:spcPts val="300"/>
              </a:spcAft>
              <a:buFont typeface="Wingdings" panose="05000000000000000000" pitchFamily="2" charset="2"/>
              <a:buChar char="ü"/>
            </a:pPr>
            <a:r>
              <a:rPr lang="zh-TW" altLang="en-US" dirty="0"/>
              <a:t>評估</a:t>
            </a:r>
            <a:r>
              <a:rPr lang="en-US" altLang="zh-TW" dirty="0"/>
              <a:t>SDLP(standard deviation of lateral position)</a:t>
            </a:r>
            <a:r>
              <a:rPr lang="zh-TW" altLang="en-US" dirty="0"/>
              <a:t>、速度的標準偏差、平均速度。</a:t>
            </a:r>
            <a:endParaRPr lang="en-US" altLang="zh-TW" dirty="0"/>
          </a:p>
          <a:p>
            <a:pPr marL="702900" indent="-342900">
              <a:lnSpc>
                <a:spcPct val="150000"/>
              </a:lnSpc>
              <a:spcBef>
                <a:spcPts val="300"/>
              </a:spcBef>
              <a:spcAft>
                <a:spcPts val="300"/>
              </a:spcAft>
              <a:buFont typeface="Wingdings" panose="05000000000000000000" pitchFamily="2" charset="2"/>
              <a:buChar char="u"/>
            </a:pPr>
            <a:r>
              <a:rPr lang="zh-TW" altLang="en-US" dirty="0"/>
              <a:t>時間為</a:t>
            </a:r>
            <a:r>
              <a:rPr lang="en-US" altLang="zh-TW" dirty="0"/>
              <a:t>30</a:t>
            </a:r>
            <a:r>
              <a:rPr lang="zh-TW" altLang="en-US" dirty="0"/>
              <a:t>分鐘。</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實驗設計：</a:t>
            </a:r>
            <a:endParaRPr lang="en-US" altLang="zh-TW" dirty="0"/>
          </a:p>
          <a:p>
            <a:pPr marL="360000" indent="0">
              <a:lnSpc>
                <a:spcPct val="150000"/>
              </a:lnSpc>
              <a:spcBef>
                <a:spcPts val="300"/>
              </a:spcBef>
              <a:spcAft>
                <a:spcPts val="300"/>
              </a:spcAft>
              <a:buNone/>
            </a:pPr>
            <a:r>
              <a:rPr lang="zh-TW" altLang="en-US" dirty="0"/>
              <a:t>此研究為安慰劑對照的雙盲研究，採用平衡測量設計進行實驗。</a:t>
            </a:r>
          </a:p>
          <a:p>
            <a:pPr marL="360000" indent="0">
              <a:lnSpc>
                <a:spcPct val="150000"/>
              </a:lnSpc>
              <a:spcBef>
                <a:spcPts val="300"/>
              </a:spcBef>
              <a:spcAft>
                <a:spcPts val="300"/>
              </a:spcAft>
              <a:buNone/>
            </a:pPr>
            <a:endParaRPr lang="zh-TW" altLang="en-US" dirty="0"/>
          </a:p>
        </p:txBody>
      </p:sp>
    </p:spTree>
    <p:extLst>
      <p:ext uri="{BB962C8B-B14F-4D97-AF65-F5344CB8AC3E}">
        <p14:creationId xmlns:p14="http://schemas.microsoft.com/office/powerpoint/2010/main" val="161046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476E79-EC04-49F9-80CB-0ED56DBFD182}"/>
              </a:ext>
            </a:extLst>
          </p:cNvPr>
          <p:cNvSpPr>
            <a:spLocks noGrp="1"/>
          </p:cNvSpPr>
          <p:nvPr>
            <p:ph type="title"/>
          </p:nvPr>
        </p:nvSpPr>
        <p:spPr/>
        <p:txBody>
          <a:bodyPr/>
          <a:lstStyle/>
          <a:p>
            <a:r>
              <a:rPr lang="en-US" altLang="zh-TW" dirty="0"/>
              <a:t>Method-</a:t>
            </a:r>
            <a:r>
              <a:rPr lang="zh-TW" altLang="en-US" dirty="0"/>
              <a:t>程序</a:t>
            </a:r>
          </a:p>
        </p:txBody>
      </p:sp>
      <p:sp>
        <p:nvSpPr>
          <p:cNvPr id="3" name="內容版面配置區 2">
            <a:extLst>
              <a:ext uri="{FF2B5EF4-FFF2-40B4-BE49-F238E27FC236}">
                <a16:creationId xmlns:a16="http://schemas.microsoft.com/office/drawing/2014/main" id="{A91529EF-A009-4928-9706-5DA004CDAB57}"/>
              </a:ext>
            </a:extLst>
          </p:cNvPr>
          <p:cNvSpPr>
            <a:spLocks noGrp="1"/>
          </p:cNvSpPr>
          <p:nvPr>
            <p:ph idx="1"/>
          </p:nvPr>
        </p:nvSpPr>
        <p:spPr>
          <a:xfrm>
            <a:off x="1097280" y="1845733"/>
            <a:ext cx="10058400" cy="4837871"/>
          </a:xfrm>
        </p:spPr>
        <p:txBody>
          <a:bodyPr>
            <a:normAutofit/>
          </a:bodyPr>
          <a:lstStyle/>
          <a:p>
            <a:pPr>
              <a:lnSpc>
                <a:spcPct val="125000"/>
              </a:lnSpc>
              <a:spcBef>
                <a:spcPts val="300"/>
              </a:spcBef>
              <a:spcAft>
                <a:spcPts val="300"/>
              </a:spcAft>
              <a:buFont typeface="Wingdings" panose="05000000000000000000" pitchFamily="2" charset="2"/>
              <a:buChar char="Ø"/>
            </a:pPr>
            <a:r>
              <a:rPr lang="zh-TW" altLang="en-US" sz="1800" dirty="0"/>
              <a:t>受測者會先簽署同意書及醫療問卷，醫療問卷由醫生評估，由醫生決定受測者是否可以參與此實驗。</a:t>
            </a:r>
            <a:endParaRPr lang="en-US" altLang="zh-TW" sz="1800" dirty="0"/>
          </a:p>
          <a:p>
            <a:pPr>
              <a:lnSpc>
                <a:spcPct val="125000"/>
              </a:lnSpc>
              <a:spcBef>
                <a:spcPts val="300"/>
              </a:spcBef>
              <a:spcAft>
                <a:spcPts val="300"/>
              </a:spcAft>
              <a:buFont typeface="Wingdings" panose="05000000000000000000" pitchFamily="2" charset="2"/>
              <a:buChar char="Ø"/>
            </a:pPr>
            <a:r>
              <a:rPr lang="zh-TW" altLang="en-US" sz="1800" dirty="0"/>
              <a:t>實驗總共進行兩天，第一天先讓受測者熟悉相關任務及駕駛模擬器，並進行藥物測試及妊娠試驗，最後進行視力檢查。</a:t>
            </a:r>
            <a:endParaRPr lang="en-US" altLang="zh-TW" sz="1800" dirty="0"/>
          </a:p>
          <a:p>
            <a:pPr>
              <a:lnSpc>
                <a:spcPct val="125000"/>
              </a:lnSpc>
              <a:spcBef>
                <a:spcPts val="300"/>
              </a:spcBef>
              <a:spcAft>
                <a:spcPts val="300"/>
              </a:spcAft>
              <a:buFont typeface="Wingdings" panose="05000000000000000000" pitchFamily="2" charset="2"/>
              <a:buChar char="Ø"/>
            </a:pPr>
            <a:r>
              <a:rPr lang="zh-TW" altLang="en-US" sz="1800" dirty="0"/>
              <a:t>第二次實驗在一週後，先讓受測者駕駛</a:t>
            </a:r>
            <a:r>
              <a:rPr lang="en-US" altLang="zh-TW" sz="1800" dirty="0"/>
              <a:t>10</a:t>
            </a:r>
            <a:r>
              <a:rPr lang="zh-TW" altLang="en-US" sz="1800" dirty="0"/>
              <a:t>分鐘，熟悉模擬器，之後受測者服用酒精</a:t>
            </a:r>
            <a:r>
              <a:rPr lang="en-US" altLang="zh-TW" sz="1800" dirty="0"/>
              <a:t>(</a:t>
            </a:r>
            <a:r>
              <a:rPr lang="zh-TW" altLang="en-US" sz="1800" dirty="0"/>
              <a:t>達</a:t>
            </a:r>
            <a:r>
              <a:rPr lang="en-US" altLang="zh-TW" sz="1800" dirty="0"/>
              <a:t>0.5‰)</a:t>
            </a:r>
            <a:r>
              <a:rPr lang="zh-TW" altLang="en-US" sz="1800" dirty="0"/>
              <a:t>或安慰劑。</a:t>
            </a:r>
            <a:endParaRPr lang="en-US" altLang="zh-TW" sz="1800" dirty="0"/>
          </a:p>
          <a:p>
            <a:pPr marL="702900" indent="-342900">
              <a:lnSpc>
                <a:spcPct val="125000"/>
              </a:lnSpc>
              <a:spcBef>
                <a:spcPts val="300"/>
              </a:spcBef>
              <a:spcAft>
                <a:spcPts val="300"/>
              </a:spcAft>
              <a:buFont typeface="Wingdings" panose="05000000000000000000" pitchFamily="2" charset="2"/>
              <a:buChar char="l"/>
            </a:pPr>
            <a:r>
              <a:rPr lang="zh-TW" altLang="en-US" sz="1800" dirty="0"/>
              <a:t>酒精飲料是由乙醇</a:t>
            </a:r>
            <a:r>
              <a:rPr lang="en-US" altLang="zh-TW" sz="1800" dirty="0"/>
              <a:t>(96%)</a:t>
            </a:r>
            <a:r>
              <a:rPr lang="zh-TW" altLang="en-US" sz="1800" dirty="0"/>
              <a:t>與橙汁</a:t>
            </a:r>
            <a:r>
              <a:rPr lang="en-US" altLang="zh-TW" sz="1800" dirty="0"/>
              <a:t>(4%)</a:t>
            </a:r>
            <a:r>
              <a:rPr lang="zh-TW" altLang="en-US" sz="1800" dirty="0"/>
              <a:t>組成；安慰劑飲料為橙汁組成，上面噴灑乙醇。</a:t>
            </a:r>
            <a:endParaRPr lang="en-US" altLang="zh-TW" sz="1800" dirty="0"/>
          </a:p>
          <a:p>
            <a:pPr marL="702900" indent="-342900">
              <a:lnSpc>
                <a:spcPct val="125000"/>
              </a:lnSpc>
              <a:spcBef>
                <a:spcPts val="300"/>
              </a:spcBef>
              <a:spcAft>
                <a:spcPts val="300"/>
              </a:spcAft>
              <a:buFont typeface="Wingdings" panose="05000000000000000000" pitchFamily="2" charset="2"/>
              <a:buChar char="l"/>
            </a:pPr>
            <a:r>
              <a:rPr lang="zh-TW" altLang="en-US" sz="1800" dirty="0"/>
              <a:t>為了使受測者血液酒精濃度</a:t>
            </a:r>
            <a:r>
              <a:rPr lang="en-US" altLang="zh-TW" sz="1800" dirty="0"/>
              <a:t>(Blood Alcohol Concentration, BAC)</a:t>
            </a:r>
            <a:r>
              <a:rPr lang="zh-TW" altLang="en-US" sz="1800" dirty="0"/>
              <a:t>達</a:t>
            </a:r>
            <a:r>
              <a:rPr lang="en-US" altLang="zh-TW" sz="1800" dirty="0"/>
              <a:t>0.5‰</a:t>
            </a:r>
            <a:r>
              <a:rPr lang="zh-TW" altLang="en-US" sz="1800" dirty="0"/>
              <a:t>，使用</a:t>
            </a:r>
            <a:r>
              <a:rPr lang="en-US" altLang="zh-TW" sz="1800" dirty="0" err="1"/>
              <a:t>Widmark</a:t>
            </a:r>
            <a:r>
              <a:rPr lang="en-US" altLang="zh-TW" sz="1800" dirty="0"/>
              <a:t> </a:t>
            </a:r>
            <a:r>
              <a:rPr lang="zh-TW" altLang="en-US" sz="1800" dirty="0"/>
              <a:t>公式</a:t>
            </a:r>
            <a:r>
              <a:rPr lang="en-US" altLang="zh-TW" sz="1800" dirty="0"/>
              <a:t>(</a:t>
            </a:r>
            <a:r>
              <a:rPr lang="en-US" altLang="zh-TW" sz="1800" dirty="0" err="1"/>
              <a:t>Widmark</a:t>
            </a:r>
            <a:r>
              <a:rPr lang="en-US" altLang="zh-TW" sz="1800" dirty="0"/>
              <a:t>, 1932)</a:t>
            </a:r>
            <a:r>
              <a:rPr lang="zh-TW" altLang="en-US" sz="1800" dirty="0"/>
              <a:t>。</a:t>
            </a:r>
            <a:endParaRPr lang="en-US" altLang="zh-TW" sz="1800" dirty="0"/>
          </a:p>
          <a:p>
            <a:pPr>
              <a:lnSpc>
                <a:spcPct val="125000"/>
              </a:lnSpc>
              <a:spcBef>
                <a:spcPts val="300"/>
              </a:spcBef>
              <a:spcAft>
                <a:spcPts val="300"/>
              </a:spcAft>
              <a:buFont typeface="Wingdings" panose="05000000000000000000" pitchFamily="2" charset="2"/>
              <a:buChar char="Ø"/>
            </a:pPr>
            <a:r>
              <a:rPr lang="zh-TW" altLang="en-US" sz="1800" dirty="0"/>
              <a:t>在飲用酒精飲料或安慰劑飲料後，確定受測者血液酒精濃度達</a:t>
            </a:r>
            <a:r>
              <a:rPr lang="en-US" altLang="zh-TW" sz="1800" dirty="0"/>
              <a:t>0.5‰</a:t>
            </a:r>
            <a:r>
              <a:rPr lang="zh-TW" altLang="en-US" sz="1800" dirty="0"/>
              <a:t>，開始進行大約</a:t>
            </a:r>
            <a:r>
              <a:rPr lang="en-US" altLang="zh-TW" sz="1800" dirty="0"/>
              <a:t>60</a:t>
            </a:r>
            <a:r>
              <a:rPr lang="zh-TW" altLang="en-US" sz="1800" dirty="0"/>
              <a:t>分鐘的模擬實驗。</a:t>
            </a:r>
            <a:endParaRPr lang="en-US" altLang="zh-TW" sz="1800" dirty="0"/>
          </a:p>
          <a:p>
            <a:pPr>
              <a:lnSpc>
                <a:spcPct val="125000"/>
              </a:lnSpc>
              <a:spcBef>
                <a:spcPts val="300"/>
              </a:spcBef>
              <a:spcAft>
                <a:spcPts val="300"/>
              </a:spcAft>
              <a:buFont typeface="Wingdings" panose="05000000000000000000" pitchFamily="2" charset="2"/>
              <a:buChar char="Ø"/>
            </a:pPr>
            <a:r>
              <a:rPr lang="zh-TW" altLang="en-US" sz="1800" dirty="0"/>
              <a:t>以</a:t>
            </a:r>
            <a:r>
              <a:rPr lang="en-US" altLang="zh-TW" sz="1800" dirty="0"/>
              <a:t>Wilcoxon </a:t>
            </a:r>
            <a:r>
              <a:rPr lang="zh-TW" altLang="en-US" sz="1800" dirty="0"/>
              <a:t>符號等級檢定和卡方檢定以比較酒精和安慰劑條件下受測者之間的表現。</a:t>
            </a:r>
          </a:p>
        </p:txBody>
      </p:sp>
    </p:spTree>
    <p:extLst>
      <p:ext uri="{BB962C8B-B14F-4D97-AF65-F5344CB8AC3E}">
        <p14:creationId xmlns:p14="http://schemas.microsoft.com/office/powerpoint/2010/main" val="2872056834"/>
      </p:ext>
    </p:extLst>
  </p:cSld>
  <p:clrMapOvr>
    <a:masterClrMapping/>
  </p:clrMapOvr>
</p:sld>
</file>

<file path=ppt/theme/theme1.xml><?xml version="1.0" encoding="utf-8"?>
<a:theme xmlns:a="http://schemas.openxmlformats.org/drawingml/2006/main" name="回顧">
  <a:themeElements>
    <a:clrScheme name="回顧">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常用">
      <a:majorFont>
        <a:latin typeface="Times New Roman"/>
        <a:ea typeface="標楷體"/>
        <a:cs typeface=""/>
      </a:majorFont>
      <a:minorFont>
        <a:latin typeface="Times New Roman"/>
        <a:ea typeface="標楷體"/>
        <a:cs typeface=""/>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965</TotalTime>
  <Words>1715</Words>
  <Application>Microsoft Office PowerPoint</Application>
  <PresentationFormat>寬螢幕</PresentationFormat>
  <Paragraphs>92</Paragraphs>
  <Slides>12</Slides>
  <Notes>10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12</vt:i4>
      </vt:variant>
    </vt:vector>
  </HeadingPairs>
  <TitlesOfParts>
    <vt:vector size="22" baseType="lpstr">
      <vt:lpstr>Helvetica Neue</vt:lpstr>
      <vt:lpstr>標楷體</vt:lpstr>
      <vt:lpstr>Arial</vt:lpstr>
      <vt:lpstr>Calibri</vt:lpstr>
      <vt:lpstr>Montserrat</vt:lpstr>
      <vt:lpstr>Roboto</vt:lpstr>
      <vt:lpstr>Times</vt:lpstr>
      <vt:lpstr>Times New Roman</vt:lpstr>
      <vt:lpstr>Wingdings</vt:lpstr>
      <vt:lpstr>回顧</vt:lpstr>
      <vt:lpstr>The influence of alcohol (0.5‰) on the control and manoeuvring level of driving behaviour, finding measures to assess driving impairment: A simulator study</vt:lpstr>
      <vt:lpstr>Introduction</vt:lpstr>
      <vt:lpstr>Introduction</vt:lpstr>
      <vt:lpstr>Method</vt:lpstr>
      <vt:lpstr>Method</vt:lpstr>
      <vt:lpstr>Method-場景</vt:lpstr>
      <vt:lpstr>Method-場景</vt:lpstr>
      <vt:lpstr>Method</vt:lpstr>
      <vt:lpstr>Method-程序</vt:lpstr>
      <vt:lpstr>Result-控制行為</vt:lpstr>
      <vt:lpstr>Result-反應時間</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influence of alcohol (0.5‰) on the control and manoeuvring level of driving behaviour, finding measures to assess driving impairment: A simulator study</dc:title>
  <dc:creator>瑀婕 陳</dc:creator>
  <cp:lastModifiedBy>瑀婕 陳</cp:lastModifiedBy>
  <cp:revision>1</cp:revision>
  <dcterms:created xsi:type="dcterms:W3CDTF">2021-11-26T04:01:17Z</dcterms:created>
  <dcterms:modified xsi:type="dcterms:W3CDTF">2021-12-02T06:46:47Z</dcterms:modified>
</cp:coreProperties>
</file>